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2" r:id="rId2"/>
    <p:sldId id="324" r:id="rId3"/>
    <p:sldId id="325" r:id="rId4"/>
    <p:sldId id="326" r:id="rId5"/>
    <p:sldId id="327" r:id="rId6"/>
    <p:sldId id="328" r:id="rId7"/>
    <p:sldId id="329" r:id="rId8"/>
    <p:sldId id="330" r:id="rId9"/>
    <p:sldId id="331" r:id="rId10"/>
    <p:sldId id="332" r:id="rId11"/>
    <p:sldId id="311" r:id="rId12"/>
    <p:sldId id="312" r:id="rId13"/>
    <p:sldId id="318" r:id="rId14"/>
    <p:sldId id="317" r:id="rId15"/>
    <p:sldId id="323" r:id="rId16"/>
    <p:sldId id="322" r:id="rId17"/>
    <p:sldId id="319" r:id="rId18"/>
    <p:sldId id="320" r:id="rId19"/>
    <p:sldId id="321" r:id="rId20"/>
    <p:sldId id="308" r:id="rId21"/>
    <p:sldId id="314" r:id="rId22"/>
    <p:sldId id="315" r:id="rId23"/>
    <p:sldId id="316" r:id="rId24"/>
    <p:sldId id="272" r:id="rId25"/>
    <p:sldId id="27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50"/>
    <p:restoredTop sz="90166"/>
  </p:normalViewPr>
  <p:slideViewPr>
    <p:cSldViewPr>
      <p:cViewPr>
        <p:scale>
          <a:sx n="93" d="100"/>
          <a:sy n="93" d="100"/>
        </p:scale>
        <p:origin x="2592" y="4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9/5/16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Ontologies for the BIP are important for harmonizing the annotation of phenotypic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-&gt; to support data accessibility and discovery.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Lack of standards in nomenclature in Brassica. -&gt; needs to be identified, discussed, improved,</a:t>
            </a:r>
            <a:r>
              <a:rPr lang="en-US" sz="1200" b="0" kern="1200" baseline="0" dirty="0" smtClean="0">
                <a:solidFill>
                  <a:schemeClr val="tx1"/>
                </a:solidFill>
                <a:effectLst/>
                <a:latin typeface="+mn-lt"/>
                <a:ea typeface="+mn-ea"/>
                <a:cs typeface="+mn-cs"/>
              </a:rPr>
              <a:t> reviewed.</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“Without either a nomenclature or information, which provides the equivalence links between trait descriptions, it is hard to compare information from Quantitative Trait Loci (QTL) and association studies in a way that permits systematic transfer of knowledge about genotype-phenotype relationships among crops or between crops.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successful implementation of Ontologies for Brassica will facilitates comparison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Systematic</a:t>
            </a:r>
            <a:r>
              <a:rPr lang="en-US" sz="1200" kern="1200" baseline="0" dirty="0" smtClean="0">
                <a:solidFill>
                  <a:schemeClr val="tx1"/>
                </a:solidFill>
                <a:effectLst/>
                <a:latin typeface="+mn-lt"/>
                <a:ea typeface="+mn-ea"/>
                <a:cs typeface="+mn-cs"/>
              </a:rPr>
              <a:t> k</a:t>
            </a:r>
            <a:r>
              <a:rPr lang="en-US" sz="1200" kern="1200" dirty="0" smtClean="0">
                <a:solidFill>
                  <a:schemeClr val="tx1"/>
                </a:solidFill>
                <a:effectLst/>
                <a:latin typeface="+mn-lt"/>
                <a:ea typeface="+mn-ea"/>
                <a:cs typeface="+mn-cs"/>
              </a:rPr>
              <a:t>nowledge transfer about genotype-phenotype relationships among brassica.</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10</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Genetic drift/</a:t>
            </a:r>
            <a:r>
              <a:rPr lang="en-US" baseline="0" dirty="0" smtClean="0"/>
              <a:t> selection/ cross-pollination/other problems could happen during bulking and the material may not be as “clean” as one thinks. Therefore, the accessions in the BIP are there to record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15</a:t>
            </a:fld>
            <a:endParaRPr lang="en-US"/>
          </a:p>
        </p:txBody>
      </p:sp>
    </p:spTree>
    <p:extLst>
      <p:ext uri="{BB962C8B-B14F-4D97-AF65-F5344CB8AC3E}">
        <p14:creationId xmlns:p14="http://schemas.microsoft.com/office/powerpoint/2010/main" val="1584013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17</a:t>
            </a:fld>
            <a:endParaRPr lang="en-US"/>
          </a:p>
        </p:txBody>
      </p:sp>
    </p:spTree>
    <p:extLst>
      <p:ext uri="{BB962C8B-B14F-4D97-AF65-F5344CB8AC3E}">
        <p14:creationId xmlns:p14="http://schemas.microsoft.com/office/powerpoint/2010/main" val="1740101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160445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19</a:t>
            </a:fld>
            <a:endParaRPr lang="en-US"/>
          </a:p>
        </p:txBody>
      </p:sp>
    </p:spTree>
    <p:extLst>
      <p:ext uri="{BB962C8B-B14F-4D97-AF65-F5344CB8AC3E}">
        <p14:creationId xmlns:p14="http://schemas.microsoft.com/office/powerpoint/2010/main" val="1921829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20</a:t>
            </a:fld>
            <a:endParaRPr lang="en-US"/>
          </a:p>
        </p:txBody>
      </p:sp>
    </p:spTree>
    <p:extLst>
      <p:ext uri="{BB962C8B-B14F-4D97-AF65-F5344CB8AC3E}">
        <p14:creationId xmlns:p14="http://schemas.microsoft.com/office/powerpoint/2010/main" val="336261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21</a:t>
            </a:fld>
            <a:endParaRPr lang="en-US"/>
          </a:p>
        </p:txBody>
      </p:sp>
    </p:spTree>
    <p:extLst>
      <p:ext uri="{BB962C8B-B14F-4D97-AF65-F5344CB8AC3E}">
        <p14:creationId xmlns:p14="http://schemas.microsoft.com/office/powerpoint/2010/main" val="1942373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22</a:t>
            </a:fld>
            <a:endParaRPr lang="en-US"/>
          </a:p>
        </p:txBody>
      </p:sp>
    </p:spTree>
    <p:extLst>
      <p:ext uri="{BB962C8B-B14F-4D97-AF65-F5344CB8AC3E}">
        <p14:creationId xmlns:p14="http://schemas.microsoft.com/office/powerpoint/2010/main" val="176319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Ontologies for the BIP are important for harmonizing the annotation of phenotypic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-&gt; to support data accessibility and discovery.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Lack of standards in nomenclature in Brassica. -&gt; needs to be identified, discussed, improved,</a:t>
            </a:r>
            <a:r>
              <a:rPr lang="en-US" sz="1200" b="0" kern="1200" baseline="0" dirty="0" smtClean="0">
                <a:solidFill>
                  <a:schemeClr val="tx1"/>
                </a:solidFill>
                <a:effectLst/>
                <a:latin typeface="+mn-lt"/>
                <a:ea typeface="+mn-ea"/>
                <a:cs typeface="+mn-cs"/>
              </a:rPr>
              <a:t> reviewed.</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“Without either a nomenclature or information, which provides the equivalence links between trait descriptions, it is hard to compare information from Quantitative Trait Loci (QTL) and association studies in a way that permits systematic transfer of knowledge about genotype-phenotype relationships among crops or between crops.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successful implementation of Ontologies for Brassica will facilitates comparison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Systematic</a:t>
            </a:r>
            <a:r>
              <a:rPr lang="en-US" sz="1200" kern="1200" baseline="0" dirty="0" smtClean="0">
                <a:solidFill>
                  <a:schemeClr val="tx1"/>
                </a:solidFill>
                <a:effectLst/>
                <a:latin typeface="+mn-lt"/>
                <a:ea typeface="+mn-ea"/>
                <a:cs typeface="+mn-cs"/>
              </a:rPr>
              <a:t> k</a:t>
            </a:r>
            <a:r>
              <a:rPr lang="en-US" sz="1200" kern="1200" dirty="0" smtClean="0">
                <a:solidFill>
                  <a:schemeClr val="tx1"/>
                </a:solidFill>
                <a:effectLst/>
                <a:latin typeface="+mn-lt"/>
                <a:ea typeface="+mn-ea"/>
                <a:cs typeface="+mn-cs"/>
              </a:rPr>
              <a:t>nowledge transfer about genotype-phenotype relationships among brassica.</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75473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23</a:t>
            </a:fld>
            <a:endParaRPr lang="en-US"/>
          </a:p>
        </p:txBody>
      </p:sp>
    </p:spTree>
    <p:extLst>
      <p:ext uri="{BB962C8B-B14F-4D97-AF65-F5344CB8AC3E}">
        <p14:creationId xmlns:p14="http://schemas.microsoft.com/office/powerpoint/2010/main" val="152542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dirty="0" smtClean="0"/>
          </a:p>
          <a:p>
            <a:r>
              <a:rPr lang="en-US" baseline="0" dirty="0" smtClean="0"/>
              <a:t>We are working with the </a:t>
            </a:r>
            <a:r>
              <a:rPr lang="en-US" baseline="0" dirty="0" err="1" smtClean="0"/>
              <a:t>CyVerse</a:t>
            </a:r>
            <a:r>
              <a:rPr lang="en-US" baseline="0" dirty="0" smtClean="0"/>
              <a:t> team to integrate their analytics tools with the BIP.</a:t>
            </a:r>
          </a:p>
          <a:p>
            <a:endParaRPr lang="en-US" baseline="0" dirty="0" smtClean="0"/>
          </a:p>
          <a:p>
            <a:r>
              <a:rPr lang="en-US" baseline="0" dirty="0" smtClean="0"/>
              <a:t>Latest developments were to obtain DOIs for datasets submitted to BIP. </a:t>
            </a:r>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3898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possible to submit SRA sequence identifiers along with your population data. </a:t>
            </a:r>
          </a:p>
          <a:p>
            <a:r>
              <a:rPr lang="en-US" baseline="0" dirty="0" smtClean="0"/>
              <a:t>This slide shows successfully submitted plant line information and provides a cross-link to the NCBI sequence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56096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help uploading images to </a:t>
            </a:r>
            <a:r>
              <a:rPr lang="en-US" baseline="0" dirty="0" err="1" smtClean="0"/>
              <a:t>CyVerse</a:t>
            </a:r>
            <a:r>
              <a:rPr lang="en-US" baseline="0" dirty="0" smtClean="0"/>
              <a:t> using the Brassica Information Portal account. Once the images are uploaded, it is possible to receive a DOI for the lot. This requires the submission of certain metadata. We can also help you with that.</a:t>
            </a:r>
          </a:p>
          <a:p>
            <a:endParaRPr lang="en-US" baseline="0" dirty="0" smtClean="0"/>
          </a:p>
          <a:p>
            <a:r>
              <a:rPr lang="en-US" baseline="0" dirty="0" smtClean="0"/>
              <a:t>Treat the image as a “trait” and select the image trait when choosing all your other traits scored</a:t>
            </a:r>
          </a:p>
          <a:p>
            <a:endParaRPr lang="en-US" dirty="0" smtClean="0"/>
          </a:p>
          <a:p>
            <a:r>
              <a:rPr lang="en-US" dirty="0" smtClean="0"/>
              <a:t>Insert the image name into the</a:t>
            </a:r>
            <a:r>
              <a:rPr lang="en-US" baseline="0" dirty="0" smtClean="0"/>
              <a:t> trait scoring template that you download during trial data submission, the image should be the raw data associated with the measurements uploaded to the BIP in this submission. This means that the image needs to correspond to the exact accession and the measurements derived from it. Here: Image data for total, Primary and </a:t>
            </a:r>
            <a:r>
              <a:rPr lang="en-US" baseline="0" dirty="0" err="1" smtClean="0"/>
              <a:t>alteral</a:t>
            </a:r>
            <a:r>
              <a:rPr lang="en-US" baseline="0" dirty="0" smtClean="0"/>
              <a:t> root length from accession </a:t>
            </a:r>
            <a:r>
              <a:rPr lang="en-US" baseline="0" dirty="0" err="1" smtClean="0"/>
              <a:t>Nottm</a:t>
            </a:r>
            <a:r>
              <a:rPr lang="en-US" baseline="0" dirty="0" smtClean="0"/>
              <a:t>  are derived from the image that can be called from this link.</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4572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67918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18451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8</a:t>
            </a:fld>
            <a:endParaRPr lang="en-US"/>
          </a:p>
        </p:txBody>
      </p:sp>
    </p:spTree>
    <p:extLst>
      <p:ext uri="{BB962C8B-B14F-4D97-AF65-F5344CB8AC3E}">
        <p14:creationId xmlns:p14="http://schemas.microsoft.com/office/powerpoint/2010/main" val="1227439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9</a:t>
            </a:fld>
            <a:endParaRPr lang="en-US"/>
          </a:p>
        </p:txBody>
      </p:sp>
    </p:spTree>
    <p:extLst>
      <p:ext uri="{BB962C8B-B14F-4D97-AF65-F5344CB8AC3E}">
        <p14:creationId xmlns:p14="http://schemas.microsoft.com/office/powerpoint/2010/main" val="96253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6.png"/><Relationship Id="rId1" Type="http://schemas.openxmlformats.org/officeDocument/2006/relationships/slideLayout" Target="../slideLayouts/slideLayout9.xml"/><Relationship Id="rId2"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5.png"/><Relationship Id="rId5"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14.emf"/><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14.emf"/><Relationship Id="rId7" Type="http://schemas.openxmlformats.org/officeDocument/2006/relationships/image" Target="../media/image57.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7.png"/><Relationship Id="rId5" Type="http://schemas.openxmlformats.org/officeDocument/2006/relationships/image" Target="../media/image16.jp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7.png"/><Relationship Id="rId5" Type="http://schemas.openxmlformats.org/officeDocument/2006/relationships/image" Target="../media/image60.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58.png"/><Relationship Id="rId9" Type="http://schemas.openxmlformats.org/officeDocument/2006/relationships/image" Target="../media/image70.png"/><Relationship Id="rId10" Type="http://schemas.openxmlformats.org/officeDocument/2006/relationships/image" Target="../media/image59.png"/><Relationship Id="rId11" Type="http://schemas.openxmlformats.org/officeDocument/2006/relationships/image" Target="../media/image71.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2.png"/><Relationship Id="rId5" Type="http://schemas.openxmlformats.org/officeDocument/2006/relationships/image" Target="../media/image59.png"/><Relationship Id="rId6" Type="http://schemas.openxmlformats.org/officeDocument/2006/relationships/image" Target="../media/image71.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17.png"/><Relationship Id="rId7" Type="http://schemas.openxmlformats.org/officeDocument/2006/relationships/image" Target="../media/image75.png"/><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24.jpg"/><Relationship Id="rId6" Type="http://schemas.openxmlformats.org/officeDocument/2006/relationships/image" Target="../media/image79.jp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 Type="http://schemas.openxmlformats.org/officeDocument/2006/relationships/slideLayout" Target="../slideLayouts/slideLayout14.xml"/><Relationship Id="rId2"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3.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hyperlink" Target="http://mirrors.cyverse.org/browse/iplant/" TargetMode="External"/><Relationship Id="rId9" Type="http://schemas.openxmlformats.org/officeDocument/2006/relationships/hyperlink" Target="http://mirrors.cyverse.org/browse/iplant/home/" TargetMode="External"/><Relationship Id="rId10" Type="http://schemas.openxmlformats.org/officeDocument/2006/relationships/image" Target="../media/image32.JP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a:t>
            </a:r>
            <a:r>
              <a:rPr lang="en-GB" dirty="0" smtClean="0"/>
              <a:t>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90" y="171575"/>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0" y="650530"/>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262908" y="1461638"/>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3263">
            <a:off x="1912411" y="4088554"/>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42" y="2558681"/>
            <a:ext cx="4044817" cy="2789529"/>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731" y="4437112"/>
            <a:ext cx="1105279" cy="9361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923330"/>
          </a:xfrm>
          <a:prstGeom prst="rect">
            <a:avLst/>
          </a:prstGeom>
          <a:noFill/>
        </p:spPr>
        <p:txBody>
          <a:bodyPr wrap="square" rtlCol="0">
            <a:spAutoFit/>
          </a:bodyPr>
          <a:lstStyle/>
          <a:p>
            <a:r>
              <a:rPr lang="en-US" dirty="0" smtClean="0"/>
              <a:t>Programmatic submission – </a:t>
            </a:r>
            <a:r>
              <a:rPr lang="en-US" smtClean="0"/>
              <a:t>Population Submission</a:t>
            </a:r>
            <a:endParaRPr lang="en-US"/>
          </a:p>
        </p:txBody>
      </p:sp>
      <p:sp>
        <p:nvSpPr>
          <p:cNvPr id="24" name="TextBox 23"/>
          <p:cNvSpPr txBox="1"/>
          <p:nvPr/>
        </p:nvSpPr>
        <p:spPr>
          <a:xfrm>
            <a:off x="2824703" y="5296759"/>
            <a:ext cx="2376264" cy="646331"/>
          </a:xfrm>
          <a:prstGeom prst="rect">
            <a:avLst/>
          </a:prstGeom>
          <a:noFill/>
        </p:spPr>
        <p:txBody>
          <a:bodyPr wrap="square" rtlCol="0">
            <a:spAutoFit/>
          </a:bodyPr>
          <a:lstStyle/>
          <a:p>
            <a:r>
              <a:rPr lang="en-US" dirty="0" smtClean="0"/>
              <a:t>Wizard based – Trial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761" y="1331640"/>
            <a:ext cx="3662239" cy="3727470"/>
          </a:xfrm>
          <a:prstGeom prst="rect">
            <a:avLst/>
          </a:prstGeom>
        </p:spPr>
      </p:pic>
      <p:sp>
        <p:nvSpPr>
          <p:cNvPr id="7" name="Content Placeholder 3"/>
          <p:cNvSpPr>
            <a:spLocks noGrp="1"/>
          </p:cNvSpPr>
          <p:nvPr>
            <p:ph idx="10"/>
          </p:nvPr>
        </p:nvSpPr>
        <p:spPr>
          <a:xfrm>
            <a:off x="395536" y="1475655"/>
            <a:ext cx="4176464" cy="3896883"/>
          </a:xfrm>
        </p:spPr>
        <p:txBody>
          <a:bodyPr>
            <a:normAutofit/>
          </a:bodyPr>
          <a:lstStyle/>
          <a:p>
            <a:pPr marL="342900" indent="-342900">
              <a:buFont typeface="Arial" charset="0"/>
              <a:buChar char="•"/>
            </a:pPr>
            <a:r>
              <a:rPr lang="en-GB" dirty="0" smtClean="0"/>
              <a:t>Population metadata</a:t>
            </a:r>
          </a:p>
          <a:p>
            <a:pPr marL="342900" indent="-342900">
              <a:buFont typeface="Arial" charset="0"/>
              <a:buChar char="•"/>
            </a:pPr>
            <a:r>
              <a:rPr lang="en-GB" dirty="0" smtClean="0"/>
              <a:t>Diversity foundation set            -&gt; line names</a:t>
            </a:r>
          </a:p>
          <a:p>
            <a:pPr marL="342900" indent="-342900">
              <a:buFont typeface="Arial" charset="0"/>
              <a:buChar char="•"/>
            </a:pPr>
            <a:r>
              <a:rPr lang="en-GB" dirty="0" smtClean="0"/>
              <a:t>Seed bulked up for experiment at JIC in 2009</a:t>
            </a:r>
          </a:p>
          <a:p>
            <a:pPr marL="342900" indent="-342900">
              <a:buFont typeface="Arial" charset="0"/>
              <a:buChar char="•"/>
            </a:pPr>
            <a:r>
              <a:rPr lang="en-GB" dirty="0" smtClean="0"/>
              <a:t>Assign identifier to the germplasm used</a:t>
            </a:r>
          </a:p>
          <a:p>
            <a:pPr marL="342900" indent="-342900">
              <a:buFont typeface="Arial" charset="0"/>
              <a:buChar char="•"/>
            </a:pPr>
            <a:r>
              <a:rPr lang="en-GB" dirty="0" smtClean="0"/>
              <a:t>Nomenclature:</a:t>
            </a:r>
          </a:p>
          <a:p>
            <a:pPr marL="342900" indent="-342900">
              <a:buFont typeface="Arial" charset="0"/>
              <a:buChar char="•"/>
            </a:pPr>
            <a:r>
              <a:rPr lang="en-GB" sz="1800" dirty="0" smtClean="0"/>
              <a:t>&lt;Institute abb4&gt;&lt;YY&gt;_&lt;line name&gt;</a:t>
            </a:r>
            <a:endParaRPr lang="en-GB" sz="1800" dirty="0" smtClean="0"/>
          </a:p>
          <a:p>
            <a:pPr marL="342900" indent="-342900">
              <a:buFont typeface="Arial" charset="0"/>
              <a:buChar char="•"/>
            </a:pPr>
            <a:endParaRPr lang="en-GB" dirty="0" smtClean="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1641" y="1331640"/>
            <a:ext cx="4742359" cy="387148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0540" y="1342059"/>
            <a:ext cx="5003460" cy="3992860"/>
          </a:xfrm>
          <a:prstGeom prst="rect">
            <a:avLst/>
          </a:prstGeom>
        </p:spPr>
      </p:pic>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613380"/>
            <a:ext cx="8909071" cy="568863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1" y="1090871"/>
            <a:ext cx="4712272" cy="1368327"/>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48" y="2450168"/>
            <a:ext cx="5003460" cy="399286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Rectangle 5"/>
          <p:cNvSpPr/>
          <p:nvPr/>
        </p:nvSpPr>
        <p:spPr>
          <a:xfrm>
            <a:off x="6784328" y="770996"/>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89147" y="1851116"/>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6336" y="2340142"/>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20232" y="626980"/>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84025" y="659841"/>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366" y="1404038"/>
            <a:ext cx="1105279" cy="936104"/>
          </a:xfrm>
          <a:prstGeom prst="rect">
            <a:avLst/>
          </a:prstGeom>
        </p:spPr>
      </p:pic>
      <p:cxnSp>
        <p:nvCxnSpPr>
          <p:cNvPr id="25" name="Straight Arrow Connector 24"/>
          <p:cNvCxnSpPr/>
          <p:nvPr/>
        </p:nvCxnSpPr>
        <p:spPr>
          <a:xfrm flipV="1">
            <a:off x="3563888" y="2592170"/>
            <a:ext cx="3292448" cy="58094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32441" y="2060155"/>
            <a:ext cx="4249878" cy="12779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914599" y="1821105"/>
            <a:ext cx="609729" cy="3260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539552" y="2739347"/>
            <a:ext cx="6984776" cy="91996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1"/>
          </p:cNvCxnSpPr>
          <p:nvPr/>
        </p:nvCxnSpPr>
        <p:spPr>
          <a:xfrm flipV="1">
            <a:off x="1682000" y="2139148"/>
            <a:ext cx="4407147" cy="7828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38144" y="2043212"/>
            <a:ext cx="4784516" cy="11989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497995" y="939563"/>
            <a:ext cx="3416604" cy="92611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96196" y="3904386"/>
            <a:ext cx="2808312" cy="646331"/>
          </a:xfrm>
          <a:prstGeom prst="rect">
            <a:avLst/>
          </a:prstGeom>
          <a:noFill/>
        </p:spPr>
        <p:txBody>
          <a:bodyPr wrap="square" rtlCol="0">
            <a:spAutoFit/>
          </a:bodyPr>
          <a:lstStyle/>
          <a:p>
            <a:r>
              <a:rPr lang="en-US" b="1" smtClean="0"/>
              <a:t>Help from the </a:t>
            </a:r>
            <a:r>
              <a:rPr lang="en-US" b="1" dirty="0" smtClean="0"/>
              <a:t>ruby client:</a:t>
            </a:r>
          </a:p>
          <a:p>
            <a:r>
              <a:rPr lang="en-US" b="1" dirty="0" err="1" smtClean="0"/>
              <a:t>Population_submission.rb</a:t>
            </a:r>
            <a:endParaRPr lang="en-US" b="1" dirty="0"/>
          </a:p>
        </p:txBody>
      </p:sp>
      <p:sp>
        <p:nvSpPr>
          <p:cNvPr id="43" name="Right Arrow 42"/>
          <p:cNvSpPr/>
          <p:nvPr/>
        </p:nvSpPr>
        <p:spPr>
          <a:xfrm rot="13956496">
            <a:off x="4928105" y="3258293"/>
            <a:ext cx="750975" cy="58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4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760951"/>
            <a:ext cx="3960440" cy="5387183"/>
          </a:xfrm>
          <a:prstGeom prst="rect">
            <a:avLst/>
          </a:prstGeom>
        </p:spPr>
      </p:pic>
    </p:spTree>
    <p:extLst>
      <p:ext uri="{BB962C8B-B14F-4D97-AF65-F5344CB8AC3E}">
        <p14:creationId xmlns:p14="http://schemas.microsoft.com/office/powerpoint/2010/main" val="1072223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r>
              <a:rPr lang="en-GB" dirty="0" smtClean="0"/>
              <a:t/>
            </a:r>
            <a:br>
              <a:rPr lang="en-GB" dirty="0" smtClean="0"/>
            </a:br>
            <a:r>
              <a:rPr lang="en-GB" dirty="0" smtClean="0"/>
              <a:t>-t</a:t>
            </a:r>
            <a:r>
              <a:rPr lang="en-GB" dirty="0" smtClean="0"/>
              <a:t>he ruby client</a:t>
            </a:r>
            <a:endParaRPr lang="en-GB" dirty="0"/>
          </a:p>
        </p:txBody>
      </p:sp>
      <p:sp>
        <p:nvSpPr>
          <p:cNvPr id="4" name="Content Placeholder 3"/>
          <p:cNvSpPr>
            <a:spLocks noGrp="1"/>
          </p:cNvSpPr>
          <p:nvPr>
            <p:ph idx="10"/>
          </p:nvPr>
        </p:nvSpPr>
        <p:spPr>
          <a:xfrm>
            <a:off x="395536" y="1475655"/>
            <a:ext cx="4176464" cy="3896883"/>
          </a:xfrm>
        </p:spPr>
        <p:txBody>
          <a:bodyPr>
            <a:normAutofit/>
          </a:bodyPr>
          <a:lstStyle/>
          <a:p>
            <a:pPr marL="342900" indent="-342900">
              <a:buFont typeface="Arial" charset="0"/>
              <a:buChar char="•"/>
            </a:pPr>
            <a:r>
              <a:rPr lang="en-GB" dirty="0" smtClean="0"/>
              <a:t>Header:</a:t>
            </a:r>
          </a:p>
          <a:p>
            <a:pPr marL="342900" indent="-342900">
              <a:buFont typeface="Arial" charset="0"/>
              <a:buChar char="•"/>
            </a:pPr>
            <a:r>
              <a:rPr lang="en-GB" dirty="0" smtClean="0"/>
              <a:t>Load necessary software</a:t>
            </a:r>
          </a:p>
          <a:p>
            <a:pPr marL="342900" indent="-342900">
              <a:buFont typeface="Arial" charset="0"/>
              <a:buChar char="•"/>
            </a:pPr>
            <a:r>
              <a:rPr lang="en-GB" dirty="0" smtClean="0"/>
              <a:t>“</a:t>
            </a:r>
            <a:r>
              <a:rPr lang="en-GB" dirty="0" err="1" smtClean="0"/>
              <a:t>Dialing</a:t>
            </a:r>
            <a:r>
              <a:rPr lang="en-GB" dirty="0" smtClean="0"/>
              <a:t> into database”</a:t>
            </a:r>
          </a:p>
          <a:p>
            <a:pPr marL="342900" indent="-342900">
              <a:buFont typeface="Arial" charset="0"/>
              <a:buChar char="•"/>
            </a:pPr>
            <a:r>
              <a:rPr lang="en-GB" dirty="0" smtClean="0"/>
              <a:t>Defining error messages</a:t>
            </a:r>
          </a:p>
          <a:p>
            <a:pPr marL="342900" indent="-342900">
              <a:buFont typeface="Arial" charset="0"/>
              <a:buChar char="•"/>
            </a:pPr>
            <a:r>
              <a:rPr lang="en-GB" dirty="0" smtClean="0"/>
              <a:t>Default settings -&gt; No changes in script required</a:t>
            </a:r>
            <a:endParaRPr lang="en-GB" dirty="0" smtClean="0"/>
          </a:p>
          <a:p>
            <a:pPr marL="342900" indent="-342900">
              <a:buFont typeface="Arial" charset="0"/>
              <a:buChar char="•"/>
            </a:pPr>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238" y="620688"/>
            <a:ext cx="3960440" cy="5387183"/>
          </a:xfrm>
          <a:prstGeom prst="rect">
            <a:avLst/>
          </a:prstGeom>
        </p:spPr>
      </p:pic>
    </p:spTree>
    <p:extLst>
      <p:ext uri="{BB962C8B-B14F-4D97-AF65-F5344CB8AC3E}">
        <p14:creationId xmlns:p14="http://schemas.microsoft.com/office/powerpoint/2010/main" val="30130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r>
              <a:rPr lang="en-GB" dirty="0" smtClean="0"/>
              <a:t/>
            </a:r>
            <a:br>
              <a:rPr lang="en-GB" dirty="0" smtClean="0"/>
            </a:br>
            <a:r>
              <a:rPr lang="en-GB" dirty="0" smtClean="0"/>
              <a:t>-t</a:t>
            </a:r>
            <a:r>
              <a:rPr lang="en-GB" dirty="0" smtClean="0"/>
              <a:t>he ruby client</a:t>
            </a:r>
            <a:endParaRPr lang="en-GB" dirty="0"/>
          </a:p>
        </p:txBody>
      </p:sp>
      <p:sp>
        <p:nvSpPr>
          <p:cNvPr id="4" name="Content Placeholder 3"/>
          <p:cNvSpPr>
            <a:spLocks noGrp="1"/>
          </p:cNvSpPr>
          <p:nvPr>
            <p:ph idx="10"/>
          </p:nvPr>
        </p:nvSpPr>
        <p:spPr>
          <a:xfrm>
            <a:off x="395536" y="1475655"/>
            <a:ext cx="4176464" cy="3896883"/>
          </a:xfrm>
        </p:spPr>
        <p:txBody>
          <a:bodyPr>
            <a:normAutofit/>
          </a:bodyPr>
          <a:lstStyle/>
          <a:p>
            <a:pPr marL="342900" indent="-342900">
              <a:buFont typeface="Arial" charset="0"/>
              <a:buChar char="•"/>
            </a:pPr>
            <a:r>
              <a:rPr lang="en-GB" dirty="0" smtClean="0"/>
              <a:t>Header (2):</a:t>
            </a:r>
          </a:p>
          <a:p>
            <a:pPr marL="342900" indent="-342900">
              <a:buFont typeface="Arial" charset="0"/>
              <a:buChar char="•"/>
            </a:pPr>
            <a:r>
              <a:rPr lang="en-GB" dirty="0" smtClean="0"/>
              <a:t>Define input columns</a:t>
            </a:r>
          </a:p>
          <a:p>
            <a:pPr marL="342900" indent="-342900">
              <a:buFont typeface="Arial" charset="0"/>
              <a:buChar char="•"/>
            </a:pPr>
            <a:r>
              <a:rPr lang="en-GB" dirty="0" smtClean="0"/>
              <a:t>-&gt; order of spreadsheet headers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238" y="1480601"/>
            <a:ext cx="3960440" cy="2722427"/>
          </a:xfrm>
          <a:prstGeom prst="rect">
            <a:avLst/>
          </a:prstGeom>
        </p:spPr>
      </p:pic>
    </p:spTree>
    <p:extLst>
      <p:ext uri="{BB962C8B-B14F-4D97-AF65-F5344CB8AC3E}">
        <p14:creationId xmlns:p14="http://schemas.microsoft.com/office/powerpoint/2010/main" val="995320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r>
              <a:rPr lang="en-GB" dirty="0" smtClean="0"/>
              <a:t/>
            </a:r>
            <a:br>
              <a:rPr lang="en-GB" dirty="0" smtClean="0"/>
            </a:br>
            <a:r>
              <a:rPr lang="en-GB" dirty="0" smtClean="0"/>
              <a:t>-t</a:t>
            </a:r>
            <a:r>
              <a:rPr lang="en-GB" dirty="0" smtClean="0"/>
              <a:t>he ruby client</a:t>
            </a:r>
            <a:endParaRPr lang="en-GB" dirty="0"/>
          </a:p>
        </p:txBody>
      </p:sp>
      <p:sp>
        <p:nvSpPr>
          <p:cNvPr id="4" name="Content Placeholder 3"/>
          <p:cNvSpPr>
            <a:spLocks noGrp="1"/>
          </p:cNvSpPr>
          <p:nvPr>
            <p:ph idx="10"/>
          </p:nvPr>
        </p:nvSpPr>
        <p:spPr>
          <a:xfrm>
            <a:off x="395536" y="1475655"/>
            <a:ext cx="4176464" cy="3896883"/>
          </a:xfrm>
        </p:spPr>
        <p:txBody>
          <a:bodyPr>
            <a:normAutofit/>
          </a:bodyPr>
          <a:lstStyle/>
          <a:p>
            <a:pPr marL="342900" indent="-342900">
              <a:buFont typeface="Arial" charset="0"/>
              <a:buChar char="•"/>
            </a:pPr>
            <a:r>
              <a:rPr lang="en-GB" dirty="0" smtClean="0"/>
              <a:t>Header (2):</a:t>
            </a:r>
          </a:p>
          <a:p>
            <a:pPr marL="342900" indent="-342900">
              <a:buFont typeface="Arial" charset="0"/>
              <a:buChar char="•"/>
            </a:pPr>
            <a:r>
              <a:rPr lang="en-GB" smtClean="0"/>
              <a:t>Define input columns</a:t>
            </a:r>
          </a:p>
          <a:p>
            <a:pPr marL="342900" indent="-342900">
              <a:buFont typeface="Arial" charset="0"/>
              <a:buChar char="•"/>
            </a:pPr>
            <a:r>
              <a:rPr lang="en-GB" smtClean="0"/>
              <a:t>-&gt; order of spreadsheet headers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238" y="1480601"/>
            <a:ext cx="3960440" cy="2722427"/>
          </a:xfrm>
          <a:prstGeom prst="rect">
            <a:avLst/>
          </a:prstGeom>
        </p:spPr>
      </p:pic>
    </p:spTree>
    <p:extLst>
      <p:ext uri="{BB962C8B-B14F-4D97-AF65-F5344CB8AC3E}">
        <p14:creationId xmlns:p14="http://schemas.microsoft.com/office/powerpoint/2010/main" val="1789449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and ontologies</a:t>
            </a:r>
            <a:endParaRPr lang="en-GB" dirty="0"/>
          </a:p>
        </p:txBody>
      </p:sp>
      <p:sp>
        <p:nvSpPr>
          <p:cNvPr id="4" name="Content Placeholder 3"/>
          <p:cNvSpPr>
            <a:spLocks noGrp="1"/>
          </p:cNvSpPr>
          <p:nvPr>
            <p:ph idx="10"/>
          </p:nvPr>
        </p:nvSpPr>
        <p:spPr/>
        <p:txBody>
          <a:bodyPr/>
          <a:lstStyle/>
          <a:p>
            <a:r>
              <a:rPr lang="en-GB" dirty="0" smtClean="0"/>
              <a:t>Communication, interpretation, analysis, knowledge transfer</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
          </p:nvPr>
        </p:nvSpPr>
        <p:spPr>
          <a:xfrm>
            <a:off x="395536" y="2420888"/>
            <a:ext cx="8352928" cy="3168352"/>
          </a:xfrm>
        </p:spPr>
        <p:txBody>
          <a:bodyPr/>
          <a:lstStyle/>
          <a:p>
            <a:r>
              <a:rPr lang="en-US" dirty="0"/>
              <a:t>Taxonomy Ontology (</a:t>
            </a:r>
            <a:r>
              <a:rPr lang="en-US" dirty="0" err="1"/>
              <a:t>GR_tax</a:t>
            </a:r>
            <a:r>
              <a:rPr lang="en-US" dirty="0"/>
              <a:t>)</a:t>
            </a:r>
          </a:p>
          <a:p>
            <a:r>
              <a:rPr lang="en-US" dirty="0"/>
              <a:t>Plant Ontology (PO)</a:t>
            </a:r>
          </a:p>
          <a:p>
            <a:r>
              <a:rPr lang="en-US" dirty="0"/>
              <a:t>Crop Ontology (CO</a:t>
            </a:r>
            <a:r>
              <a:rPr lang="en-US" dirty="0" smtClean="0"/>
              <a:t>)</a:t>
            </a:r>
          </a:p>
          <a:p>
            <a:r>
              <a:rPr lang="en-US" dirty="0" smtClean="0"/>
              <a:t>Internal nomenclature for populations, trials, accessions and plant scoring units</a:t>
            </a:r>
            <a:endParaRPr lang="en-US" dirty="0"/>
          </a:p>
          <a:p>
            <a:endParaRPr lang="en-US" dirty="0"/>
          </a:p>
        </p:txBody>
      </p:sp>
    </p:spTree>
    <p:extLst>
      <p:ext uri="{BB962C8B-B14F-4D97-AF65-F5344CB8AC3E}">
        <p14:creationId xmlns:p14="http://schemas.microsoft.com/office/powerpoint/2010/main" val="181738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27747"/>
            <a:ext cx="8352928" cy="1143000"/>
          </a:xfrm>
        </p:spPr>
        <p:txBody>
          <a:bodyPr/>
          <a:lstStyle/>
          <a:p>
            <a:r>
              <a:rPr lang="en-GB" dirty="0" smtClean="0"/>
              <a:t/>
            </a:r>
            <a:br>
              <a:rPr lang="en-GB" dirty="0" smtClean="0"/>
            </a:br>
            <a:r>
              <a:rPr lang="en-GB" dirty="0" smtClean="0"/>
              <a:t>BIP user example</a:t>
            </a:r>
            <a:endParaRPr lang="en-GB" dirty="0"/>
          </a:p>
        </p:txBody>
      </p:sp>
      <p:sp>
        <p:nvSpPr>
          <p:cNvPr id="4" name="Content Placeholder 3"/>
          <p:cNvSpPr>
            <a:spLocks noGrp="1"/>
          </p:cNvSpPr>
          <p:nvPr>
            <p:ph idx="10"/>
          </p:nvPr>
        </p:nvSpPr>
        <p:spPr/>
        <p:txBody>
          <a:bodyPr/>
          <a:lstStyle/>
          <a:p>
            <a:r>
              <a:rPr lang="en-GB" dirty="0" smtClean="0"/>
              <a:t>Programmatic and wizard based data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TextBox 5"/>
          <p:cNvSpPr txBox="1"/>
          <p:nvPr/>
        </p:nvSpPr>
        <p:spPr>
          <a:xfrm>
            <a:off x="3657721" y="3227916"/>
            <a:ext cx="2764277" cy="2031325"/>
          </a:xfrm>
          <a:prstGeom prst="rect">
            <a:avLst/>
          </a:prstGeom>
          <a:noFill/>
        </p:spPr>
        <p:txBody>
          <a:bodyPr wrap="square" rtlCol="0">
            <a:spAutoFit/>
          </a:bodyPr>
          <a:lstStyle/>
          <a:p>
            <a:r>
              <a:rPr lang="en-US" dirty="0"/>
              <a:t>Location: China, </a:t>
            </a:r>
            <a:r>
              <a:rPr lang="en-US" dirty="0" err="1"/>
              <a:t>Weinan</a:t>
            </a:r>
            <a:endParaRPr lang="en-US" dirty="0"/>
          </a:p>
          <a:p>
            <a:r>
              <a:rPr lang="en-US" dirty="0"/>
              <a:t>Population: DH segregating </a:t>
            </a:r>
          </a:p>
          <a:p>
            <a:r>
              <a:rPr lang="en-US" dirty="0"/>
              <a:t>population of 202 lines </a:t>
            </a:r>
          </a:p>
          <a:p>
            <a:r>
              <a:rPr lang="en-US" dirty="0"/>
              <a:t>(</a:t>
            </a:r>
            <a:r>
              <a:rPr lang="en-US" dirty="0" err="1"/>
              <a:t>Tapidor</a:t>
            </a:r>
            <a:r>
              <a:rPr lang="en-US" dirty="0"/>
              <a:t> x Ningyou7) (</a:t>
            </a:r>
            <a:r>
              <a:rPr lang="en-US" dirty="0" err="1"/>
              <a:t>Qiu</a:t>
            </a:r>
            <a:r>
              <a:rPr lang="en-US" dirty="0"/>
              <a:t> et al. 2006)</a:t>
            </a:r>
          </a:p>
          <a:p>
            <a:r>
              <a:rPr lang="en-US" dirty="0"/>
              <a:t>Trait: Flowering time</a:t>
            </a:r>
          </a:p>
          <a:p>
            <a:endParaRPr lang="en-U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5660" b="53960"/>
          <a:stretch/>
        </p:blipFill>
        <p:spPr>
          <a:xfrm>
            <a:off x="227758" y="2015716"/>
            <a:ext cx="2856381" cy="236317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357" y="4509120"/>
            <a:ext cx="2856380" cy="2146934"/>
          </a:xfrm>
          <a:prstGeom prst="rect">
            <a:avLst/>
          </a:prstGeom>
        </p:spPr>
      </p:pic>
    </p:spTree>
    <p:extLst>
      <p:ext uri="{BB962C8B-B14F-4D97-AF65-F5344CB8AC3E}">
        <p14:creationId xmlns:p14="http://schemas.microsoft.com/office/powerpoint/2010/main" val="1374220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Right Arrow 10"/>
          <p:cNvSpPr/>
          <p:nvPr/>
        </p:nvSpPr>
        <p:spPr>
          <a:xfrm rot="10800000" flipH="1">
            <a:off x="3237208" y="1941926"/>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36810"/>
          <a:stretch/>
        </p:blipFill>
        <p:spPr>
          <a:xfrm>
            <a:off x="106479" y="894533"/>
            <a:ext cx="2817195" cy="2763067"/>
          </a:xfrm>
          <a:prstGeom prst="rect">
            <a:avLst/>
          </a:prstGeom>
        </p:spPr>
      </p:pic>
      <p:sp>
        <p:nvSpPr>
          <p:cNvPr id="13" name="TextBox 12"/>
          <p:cNvSpPr txBox="1"/>
          <p:nvPr/>
        </p:nvSpPr>
        <p:spPr>
          <a:xfrm>
            <a:off x="4153684" y="1702300"/>
            <a:ext cx="3249173" cy="830997"/>
          </a:xfrm>
          <a:prstGeom prst="rect">
            <a:avLst/>
          </a:prstGeom>
          <a:noFill/>
        </p:spPr>
        <p:txBody>
          <a:bodyPr wrap="square" rtlCol="0">
            <a:spAutoFit/>
          </a:bodyPr>
          <a:lstStyle/>
          <a:p>
            <a:r>
              <a:rPr lang="en-US" sz="2400" dirty="0" smtClean="0"/>
              <a:t>Programmatic submission</a:t>
            </a:r>
            <a:endParaRPr lang="en-US" sz="2400" dirty="0"/>
          </a:p>
        </p:txBody>
      </p:sp>
      <p:sp>
        <p:nvSpPr>
          <p:cNvPr id="14" name="Right Arrow 13"/>
          <p:cNvSpPr/>
          <p:nvPr/>
        </p:nvSpPr>
        <p:spPr>
          <a:xfrm rot="16200000" flipH="1">
            <a:off x="1209135" y="3927573"/>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09585" y="4551512"/>
            <a:ext cx="3249173" cy="461665"/>
          </a:xfrm>
          <a:prstGeom prst="rect">
            <a:avLst/>
          </a:prstGeom>
          <a:noFill/>
        </p:spPr>
        <p:txBody>
          <a:bodyPr wrap="square" rtlCol="0">
            <a:spAutoFit/>
          </a:bodyPr>
          <a:lstStyle/>
          <a:p>
            <a:r>
              <a:rPr lang="en-US" sz="2400" dirty="0" smtClean="0"/>
              <a:t>Wizard submission</a:t>
            </a:r>
            <a:endParaRPr lang="en-US" sz="2400"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034" y="895293"/>
            <a:ext cx="2847452" cy="2743227"/>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4169" y="4194855"/>
            <a:ext cx="3229060" cy="2663145"/>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229755"/>
            <a:ext cx="2955182" cy="2628245"/>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3" y="4267077"/>
            <a:ext cx="2966936" cy="262719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9861" y="4233597"/>
            <a:ext cx="3282682" cy="2628245"/>
          </a:xfrm>
          <a:prstGeom prst="rect">
            <a:avLst/>
          </a:prstGeom>
        </p:spPr>
      </p:pic>
      <p:sp>
        <p:nvSpPr>
          <p:cNvPr id="21" name="Right Arrow 20"/>
          <p:cNvSpPr/>
          <p:nvPr/>
        </p:nvSpPr>
        <p:spPr>
          <a:xfrm rot="8739356" flipH="1">
            <a:off x="7229536" y="4958413"/>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2263696" flipH="1">
            <a:off x="5973714" y="1882614"/>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8130" y="2518739"/>
            <a:ext cx="4113665" cy="215392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9571" y="1672191"/>
            <a:ext cx="2474429" cy="891214"/>
          </a:xfrm>
          <a:prstGeom prst="rect">
            <a:avLst/>
          </a:prstGeom>
        </p:spPr>
      </p:pic>
      <p:sp>
        <p:nvSpPr>
          <p:cNvPr id="25" name="TextBox 24"/>
          <p:cNvSpPr txBox="1"/>
          <p:nvPr/>
        </p:nvSpPr>
        <p:spPr>
          <a:xfrm>
            <a:off x="223024" y="312234"/>
            <a:ext cx="184731" cy="369332"/>
          </a:xfrm>
          <a:prstGeom prst="rect">
            <a:avLst/>
          </a:prstGeom>
          <a:noFill/>
        </p:spPr>
        <p:txBody>
          <a:bodyPr wrap="none" rtlCol="0">
            <a:spAutoFit/>
          </a:bodyPr>
          <a:lstStyle/>
          <a:p>
            <a:endParaRPr lang="en-US" dirty="0"/>
          </a:p>
        </p:txBody>
      </p:sp>
      <p:sp>
        <p:nvSpPr>
          <p:cNvPr id="26" name="Title 1"/>
          <p:cNvSpPr txBox="1">
            <a:spLocks/>
          </p:cNvSpPr>
          <p:nvPr/>
        </p:nvSpPr>
        <p:spPr>
          <a:xfrm>
            <a:off x="289849" y="10633"/>
            <a:ext cx="8229600" cy="1143000"/>
          </a:xfrm>
          <a:prstGeom prst="rect">
            <a:avLst/>
          </a:prstGeom>
        </p:spPr>
        <p:txBody>
          <a:bodyPr>
            <a:normAutofit/>
          </a:bodyPr>
          <a:lstStyle>
            <a:lvl1pPr algn="l" defTabSz="914400" rtl="0" eaLnBrk="1" latinLnBrk="0" hangingPunct="1">
              <a:spcBef>
                <a:spcPct val="0"/>
              </a:spcBef>
              <a:buNone/>
              <a:defRPr sz="2800" kern="1200">
                <a:solidFill>
                  <a:srgbClr val="C61F16"/>
                </a:solidFill>
                <a:latin typeface="+mn-lt"/>
                <a:ea typeface="Noto Serif" pitchFamily="18" charset="0"/>
                <a:cs typeface="Noto Serif" pitchFamily="18" charset="0"/>
              </a:defRPr>
            </a:lvl1pPr>
          </a:lstStyle>
          <a:p>
            <a:r>
              <a:rPr lang="en-US" dirty="0" smtClean="0"/>
              <a:t>User case 1) Submission types</a:t>
            </a:r>
            <a:endParaRPr lang="en-US" dirty="0"/>
          </a:p>
        </p:txBody>
      </p:sp>
    </p:spTree>
    <p:extLst>
      <p:ext uri="{BB962C8B-B14F-4D97-AF65-F5344CB8AC3E}">
        <p14:creationId xmlns:p14="http://schemas.microsoft.com/office/powerpoint/2010/main" val="135604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animBg="1"/>
      <p:bldP spid="15" grpId="0"/>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27747"/>
            <a:ext cx="8352928" cy="1143000"/>
          </a:xfrm>
        </p:spPr>
        <p:txBody>
          <a:bodyPr/>
          <a:lstStyle/>
          <a:p>
            <a:r>
              <a:rPr lang="en-GB" dirty="0" smtClean="0"/>
              <a:t/>
            </a:r>
            <a:br>
              <a:rPr lang="en-GB" dirty="0" smtClean="0"/>
            </a:br>
            <a:r>
              <a:rPr lang="en-GB" dirty="0"/>
              <a:t>P</a:t>
            </a:r>
            <a:r>
              <a:rPr lang="en-GB" dirty="0" smtClean="0"/>
              <a:t>ublication with BIP as repository</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10"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985" y="1886711"/>
            <a:ext cx="4121411" cy="291376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397" y="1897861"/>
            <a:ext cx="4780272" cy="276137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2240" y="995497"/>
            <a:ext cx="2474429" cy="891214"/>
          </a:xfrm>
          <a:prstGeom prst="rect">
            <a:avLst/>
          </a:prstGeom>
        </p:spPr>
      </p:pic>
    </p:spTree>
    <p:extLst>
      <p:ext uri="{BB962C8B-B14F-4D97-AF65-F5344CB8AC3E}">
        <p14:creationId xmlns:p14="http://schemas.microsoft.com/office/powerpoint/2010/main" val="539052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Title 2"/>
          <p:cNvSpPr>
            <a:spLocks noGrp="1"/>
          </p:cNvSpPr>
          <p:nvPr>
            <p:ph type="title"/>
          </p:nvPr>
        </p:nvSpPr>
        <p:spPr/>
        <p:txBody>
          <a:bodyPr/>
          <a:lstStyle/>
          <a:p>
            <a:r>
              <a:rPr lang="en-US" dirty="0" smtClean="0"/>
              <a:t>User case 2) data download</a:t>
            </a:r>
            <a:endParaRPr lang="en-US" dirty="0"/>
          </a:p>
        </p:txBody>
      </p:sp>
      <p:sp>
        <p:nvSpPr>
          <p:cNvPr id="4" name="TextBox 3"/>
          <p:cNvSpPr txBox="1"/>
          <p:nvPr/>
        </p:nvSpPr>
        <p:spPr>
          <a:xfrm>
            <a:off x="3147934" y="3072984"/>
            <a:ext cx="184731" cy="369332"/>
          </a:xfrm>
          <a:prstGeom prst="rect">
            <a:avLst/>
          </a:prstGeom>
          <a:noFill/>
        </p:spPr>
        <p:txBody>
          <a:bodyPr wrap="none" rtlCol="0">
            <a:spAutoFit/>
          </a:bodyPr>
          <a:lstStyle/>
          <a:p>
            <a:endParaRPr lang="en-US" dirty="0"/>
          </a:p>
        </p:txBody>
      </p:sp>
      <p:sp>
        <p:nvSpPr>
          <p:cNvPr id="9" name="Content Placeholder 2"/>
          <p:cNvSpPr txBox="1">
            <a:spLocks/>
          </p:cNvSpPr>
          <p:nvPr/>
        </p:nvSpPr>
        <p:spPr>
          <a:xfrm>
            <a:off x="368578" y="7782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chemeClr val="bg1"/>
              </a:solidFill>
            </a:endParaRPr>
          </a:p>
        </p:txBody>
      </p:sp>
      <p:sp>
        <p:nvSpPr>
          <p:cNvPr id="14" name="Title 1"/>
          <p:cNvSpPr txBox="1">
            <a:spLocks/>
          </p:cNvSpPr>
          <p:nvPr/>
        </p:nvSpPr>
        <p:spPr>
          <a:xfrm>
            <a:off x="-4414162" y="2082380"/>
            <a:ext cx="10515600" cy="1325563"/>
          </a:xfrm>
          <a:prstGeom prst="rect">
            <a:avLst/>
          </a:prstGeom>
        </p:spPr>
        <p:txBody>
          <a:bodyPr>
            <a:normAutofit/>
          </a:bodyPr>
          <a:lstStyle>
            <a:lvl1pPr algn="l" defTabSz="914400" rtl="0" eaLnBrk="1" latinLnBrk="0" hangingPunct="1">
              <a:spcBef>
                <a:spcPct val="0"/>
              </a:spcBef>
              <a:buNone/>
              <a:defRPr sz="2800" kern="1200">
                <a:solidFill>
                  <a:srgbClr val="C61F16"/>
                </a:solidFill>
                <a:latin typeface="+mn-lt"/>
                <a:ea typeface="Noto Serif" pitchFamily="18" charset="0"/>
                <a:cs typeface="Noto Serif" pitchFamily="18" charset="0"/>
              </a:defRPr>
            </a:lvl1pPr>
          </a:lstStyle>
          <a:p>
            <a:r>
              <a:rPr lang="en-US" sz="2000" b="1" smtClean="0">
                <a:solidFill>
                  <a:schemeClr val="accent1">
                    <a:lumMod val="50000"/>
                  </a:schemeClr>
                </a:solidFill>
              </a:rPr>
              <a:t>Via the website</a:t>
            </a:r>
            <a:endParaRPr lang="en-US" sz="2000" b="1" dirty="0">
              <a:solidFill>
                <a:schemeClr val="accent1">
                  <a:lumMod val="50000"/>
                </a:schemeClr>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378" y="1747183"/>
            <a:ext cx="3047848" cy="1741253"/>
          </a:xfrm>
          <a:prstGeom prst="rect">
            <a:avLst/>
          </a:prstGeom>
        </p:spPr>
      </p:pic>
      <p:sp>
        <p:nvSpPr>
          <p:cNvPr id="16" name="Rectangle 15"/>
          <p:cNvSpPr/>
          <p:nvPr/>
        </p:nvSpPr>
        <p:spPr>
          <a:xfrm>
            <a:off x="3383404" y="2393928"/>
            <a:ext cx="441525" cy="288167"/>
          </a:xfrm>
          <a:prstGeom prst="rect">
            <a:avLst/>
          </a:prstGeom>
          <a:solidFill>
            <a:schemeClr val="accent2">
              <a:lumMod val="75000"/>
              <a:alpha val="16078"/>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2896289">
            <a:off x="3803347" y="2766511"/>
            <a:ext cx="677424" cy="369715"/>
          </a:xfrm>
          <a:prstGeom prst="rightArrow">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604" y="3738216"/>
            <a:ext cx="2383396" cy="2499745"/>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b="36810"/>
          <a:stretch/>
        </p:blipFill>
        <p:spPr>
          <a:xfrm>
            <a:off x="4961280" y="2486567"/>
            <a:ext cx="2203298" cy="2707600"/>
          </a:xfrm>
          <a:prstGeom prst="rect">
            <a:avLst/>
          </a:prstGeom>
          <a:ln>
            <a:solidFill>
              <a:schemeClr val="tx1"/>
            </a:solidFill>
          </a:ln>
        </p:spPr>
      </p:pic>
      <p:sp>
        <p:nvSpPr>
          <p:cNvPr id="20" name="Rectangle 19"/>
          <p:cNvSpPr/>
          <p:nvPr/>
        </p:nvSpPr>
        <p:spPr>
          <a:xfrm>
            <a:off x="0" y="4600227"/>
            <a:ext cx="2052934" cy="707886"/>
          </a:xfrm>
          <a:prstGeom prst="rect">
            <a:avLst/>
          </a:prstGeom>
        </p:spPr>
        <p:txBody>
          <a:bodyPr wrap="none">
            <a:spAutoFit/>
          </a:bodyPr>
          <a:lstStyle/>
          <a:p>
            <a:r>
              <a:rPr lang="en-US" sz="2000" b="1" dirty="0" smtClean="0">
                <a:solidFill>
                  <a:schemeClr val="accent1">
                    <a:lumMod val="50000"/>
                  </a:schemeClr>
                </a:solidFill>
              </a:rPr>
              <a:t>Programmatically</a:t>
            </a:r>
          </a:p>
          <a:p>
            <a:r>
              <a:rPr lang="en-US" sz="2000" b="1" dirty="0" smtClean="0">
                <a:solidFill>
                  <a:schemeClr val="accent1">
                    <a:lumMod val="50000"/>
                  </a:schemeClr>
                </a:solidFill>
              </a:rPr>
              <a:t>( </a:t>
            </a:r>
            <a:r>
              <a:rPr lang="en-US" sz="2000" b="1" dirty="0">
                <a:solidFill>
                  <a:schemeClr val="accent1">
                    <a:lumMod val="50000"/>
                  </a:schemeClr>
                </a:solidFill>
              </a:rPr>
              <a:t>API)</a:t>
            </a:r>
          </a:p>
        </p:txBody>
      </p:sp>
      <p:sp>
        <p:nvSpPr>
          <p:cNvPr id="21" name="Right Arrow 20"/>
          <p:cNvSpPr/>
          <p:nvPr/>
        </p:nvSpPr>
        <p:spPr>
          <a:xfrm rot="9715403" flipH="1">
            <a:off x="4338344" y="5225675"/>
            <a:ext cx="877432" cy="471483"/>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7789" y="2802564"/>
            <a:ext cx="1829369" cy="2169023"/>
          </a:xfrm>
          <a:prstGeom prst="rect">
            <a:avLst/>
          </a:prstGeom>
          <a:ln>
            <a:solidFill>
              <a:schemeClr val="tx1"/>
            </a:solidFill>
          </a:ln>
        </p:spPr>
      </p:pic>
      <p:sp>
        <p:nvSpPr>
          <p:cNvPr id="23" name="Right Arrow 22"/>
          <p:cNvSpPr/>
          <p:nvPr/>
        </p:nvSpPr>
        <p:spPr>
          <a:xfrm rot="11765205" flipH="1">
            <a:off x="4362288" y="2018547"/>
            <a:ext cx="877432" cy="471483"/>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237789" y="1499183"/>
            <a:ext cx="1906211" cy="1200329"/>
          </a:xfrm>
          <a:prstGeom prst="rect">
            <a:avLst/>
          </a:prstGeom>
          <a:noFill/>
        </p:spPr>
        <p:txBody>
          <a:bodyPr wrap="square" rtlCol="0">
            <a:spAutoFit/>
          </a:bodyPr>
          <a:lstStyle/>
          <a:p>
            <a:pPr marL="285750" indent="-285750">
              <a:buFontTx/>
              <a:buChar char="-"/>
            </a:pPr>
            <a:r>
              <a:rPr lang="en-US" dirty="0" smtClean="0"/>
              <a:t>Mapping     (</a:t>
            </a:r>
            <a:r>
              <a:rPr lang="en-US" dirty="0" err="1" smtClean="0"/>
              <a:t>mapQTL</a:t>
            </a:r>
            <a:r>
              <a:rPr lang="en-US" dirty="0" smtClean="0"/>
              <a:t>)</a:t>
            </a:r>
          </a:p>
          <a:p>
            <a:r>
              <a:rPr lang="en-US" dirty="0" smtClean="0"/>
              <a:t>- Associative </a:t>
            </a:r>
            <a:r>
              <a:rPr lang="en-US" dirty="0" err="1" smtClean="0"/>
              <a:t>transcriptomics</a:t>
            </a:r>
            <a:endParaRPr lang="en-US" dirty="0"/>
          </a:p>
        </p:txBody>
      </p:sp>
      <p:sp>
        <p:nvSpPr>
          <p:cNvPr id="25" name="TextBox 24"/>
          <p:cNvSpPr txBox="1"/>
          <p:nvPr/>
        </p:nvSpPr>
        <p:spPr>
          <a:xfrm>
            <a:off x="7532914" y="23513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4606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888" y="4614191"/>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104054" y="3383285"/>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035" y="4813106"/>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668" y="4499830"/>
            <a:ext cx="1767957" cy="550337"/>
          </a:xfrm>
          <a:prstGeom prst="rect">
            <a:avLst/>
          </a:prstGeom>
        </p:spPr>
      </p:pic>
      <p:sp>
        <p:nvSpPr>
          <p:cNvPr id="16" name="Rectangle 15"/>
          <p:cNvSpPr/>
          <p:nvPr/>
        </p:nvSpPr>
        <p:spPr>
          <a:xfrm>
            <a:off x="184696" y="4384236"/>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804" y="2920683"/>
            <a:ext cx="1514387" cy="577467"/>
          </a:xfrm>
          <a:prstGeom prst="rect">
            <a:avLst/>
          </a:prstGeom>
        </p:spPr>
      </p:pic>
      <p:cxnSp>
        <p:nvCxnSpPr>
          <p:cNvPr id="18" name="Straight Arrow Connector 17"/>
          <p:cNvCxnSpPr/>
          <p:nvPr/>
        </p:nvCxnSpPr>
        <p:spPr>
          <a:xfrm flipH="1">
            <a:off x="5699348" y="3587099"/>
            <a:ext cx="382624" cy="42296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20124"/>
            <a:ext cx="1483759" cy="1260546"/>
          </a:xfrm>
          <a:prstGeom prst="rect">
            <a:avLst/>
          </a:prstGeom>
        </p:spPr>
      </p:pic>
      <p:sp>
        <p:nvSpPr>
          <p:cNvPr id="20" name="Rectangle 19"/>
          <p:cNvSpPr/>
          <p:nvPr/>
        </p:nvSpPr>
        <p:spPr>
          <a:xfrm>
            <a:off x="5662402" y="2699792"/>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20314" y="5398638"/>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29125"/>
            <a:ext cx="603329" cy="569375"/>
          </a:xfrm>
          <a:prstGeom prst="rect">
            <a:avLst/>
          </a:prstGeom>
        </p:spPr>
      </p:pic>
      <p:pic>
        <p:nvPicPr>
          <p:cNvPr id="5" name="Picture 4"/>
          <p:cNvPicPr>
            <a:picLocks noChangeAspect="1"/>
          </p:cNvPicPr>
          <p:nvPr/>
        </p:nvPicPr>
        <p:blipFill>
          <a:blip r:embed="rId14"/>
          <a:stretch>
            <a:fillRect/>
          </a:stretch>
        </p:blipFill>
        <p:spPr>
          <a:xfrm>
            <a:off x="3649864" y="2498692"/>
            <a:ext cx="618883" cy="764321"/>
          </a:xfrm>
          <a:prstGeom prst="rect">
            <a:avLst/>
          </a:prstGeom>
        </p:spPr>
      </p:pic>
      <p:cxnSp>
        <p:nvCxnSpPr>
          <p:cNvPr id="24" name="Straight Arrow Connector 23"/>
          <p:cNvCxnSpPr/>
          <p:nvPr/>
        </p:nvCxnSpPr>
        <p:spPr>
          <a:xfrm flipH="1">
            <a:off x="3100868" y="2989157"/>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280272" y="4662987"/>
            <a:ext cx="484198" cy="444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294166"/>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177361"/>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02243" y="5604499"/>
            <a:ext cx="1514123" cy="476857"/>
          </a:xfrm>
          <a:prstGeom prst="rect">
            <a:avLst/>
          </a:prstGeom>
        </p:spPr>
      </p:pic>
      <p:cxnSp>
        <p:nvCxnSpPr>
          <p:cNvPr id="32" name="Straight Arrow Connector 31"/>
          <p:cNvCxnSpPr/>
          <p:nvPr/>
        </p:nvCxnSpPr>
        <p:spPr>
          <a:xfrm flipH="1">
            <a:off x="4417321" y="5135085"/>
            <a:ext cx="309487" cy="5831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093132" y="5135085"/>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37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Your Sequence Identifiers in the BIP</a:t>
            </a:r>
            <a:endParaRPr lang="en-GB" dirty="0"/>
          </a:p>
        </p:txBody>
      </p:sp>
      <p:sp>
        <p:nvSpPr>
          <p:cNvPr id="4" name="Content Placeholder 3"/>
          <p:cNvSpPr>
            <a:spLocks noGrp="1"/>
          </p:cNvSpPr>
          <p:nvPr>
            <p:ph idx="10"/>
          </p:nvPr>
        </p:nvSpPr>
        <p:spPr/>
        <p:txBody>
          <a:bodyPr/>
          <a:lstStyle/>
          <a:p>
            <a:r>
              <a:rPr lang="en-GB" dirty="0" smtClean="0"/>
              <a:t>RIPR population and trait data uploaded, cross-linked with sequences and images.</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63" y="2570384"/>
            <a:ext cx="4063914" cy="2301891"/>
          </a:xfrm>
          <a:prstGeom prst="rect">
            <a:avLst/>
          </a:prstGeom>
          <a:ln w="28575">
            <a:solidFill>
              <a:srgbClr val="92D050"/>
            </a:solidFill>
          </a:ln>
        </p:spPr>
      </p:pic>
      <p:cxnSp>
        <p:nvCxnSpPr>
          <p:cNvPr id="8" name="Straight Connector 7"/>
          <p:cNvCxnSpPr/>
          <p:nvPr/>
        </p:nvCxnSpPr>
        <p:spPr>
          <a:xfrm>
            <a:off x="3450008" y="3828111"/>
            <a:ext cx="1029455" cy="212448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430228" y="3229238"/>
            <a:ext cx="1049235" cy="611530"/>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457201" y="3826359"/>
            <a:ext cx="4190517" cy="195643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457201" y="3229437"/>
            <a:ext cx="4426440" cy="596723"/>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599" y="3229437"/>
            <a:ext cx="3343906" cy="2723159"/>
          </a:xfrm>
          <a:prstGeom prst="rect">
            <a:avLst/>
          </a:prstGeom>
          <a:ln w="28575">
            <a:solidFill>
              <a:srgbClr val="92D050"/>
            </a:solidFill>
          </a:ln>
        </p:spPr>
      </p:pic>
    </p:spTree>
    <p:extLst>
      <p:ext uri="{BB962C8B-B14F-4D97-AF65-F5344CB8AC3E}">
        <p14:creationId xmlns:p14="http://schemas.microsoft.com/office/powerpoint/2010/main" val="258450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Cross-linking images to the BIP</a:t>
            </a:r>
            <a:endParaRPr lang="en-GB" dirty="0"/>
          </a:p>
        </p:txBody>
      </p:sp>
      <p:sp>
        <p:nvSpPr>
          <p:cNvPr id="4" name="Content Placeholder 3"/>
          <p:cNvSpPr>
            <a:spLocks noGrp="1"/>
          </p:cNvSpPr>
          <p:nvPr>
            <p:ph idx="10"/>
          </p:nvPr>
        </p:nvSpPr>
        <p:spPr/>
        <p:txBody>
          <a:bodyPr/>
          <a:lstStyle/>
          <a:p>
            <a:r>
              <a:rPr lang="en-GB" dirty="0" smtClean="0"/>
              <a:t>Upload of image data to </a:t>
            </a:r>
            <a:r>
              <a:rPr lang="en-GB" dirty="0" err="1" smtClean="0"/>
              <a:t>CyVerse</a:t>
            </a:r>
            <a:r>
              <a:rPr lang="en-GB" dirty="0" smtClean="0"/>
              <a:t>: provide </a:t>
            </a:r>
            <a:r>
              <a:rPr lang="en-GB" dirty="0" err="1" smtClean="0"/>
              <a:t>url</a:t>
            </a:r>
            <a:r>
              <a:rPr lang="en-GB" dirty="0" smtClean="0"/>
              <a:t> in BIP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3202781"/>
            <a:ext cx="5594116" cy="225045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6231" y="2430801"/>
            <a:ext cx="2256875" cy="702529"/>
          </a:xfrm>
          <a:prstGeom prst="rect">
            <a:avLst/>
          </a:prstGeom>
        </p:spPr>
      </p:pic>
      <p:sp>
        <p:nvSpPr>
          <p:cNvPr id="5" name="TextBox 4"/>
          <p:cNvSpPr txBox="1"/>
          <p:nvPr/>
        </p:nvSpPr>
        <p:spPr>
          <a:xfrm>
            <a:off x="1835696" y="3212976"/>
            <a:ext cx="184731"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395536" y="2317087"/>
            <a:ext cx="8352928" cy="3168352"/>
          </a:xfrm>
        </p:spPr>
        <p:txBody>
          <a:bodyPr/>
          <a:lstStyle/>
          <a:p>
            <a:r>
              <a:rPr lang="en-US" dirty="0" smtClean="0"/>
              <a:t>Get help upload images to </a:t>
            </a:r>
            <a:r>
              <a:rPr lang="en-US" dirty="0" err="1" smtClean="0"/>
              <a:t>CyVerse</a:t>
            </a:r>
            <a:endParaRPr lang="en-US" dirty="0"/>
          </a:p>
          <a:p>
            <a:r>
              <a:rPr lang="en-US" dirty="0"/>
              <a:t>a</a:t>
            </a:r>
            <a:r>
              <a:rPr lang="en-US" dirty="0" smtClean="0"/>
              <a:t>dd “image” trait in trait scoring template generation</a:t>
            </a:r>
          </a:p>
          <a:p>
            <a:r>
              <a:rPr lang="en-US" dirty="0" smtClean="0"/>
              <a:t>Insert image name and </a:t>
            </a:r>
            <a:r>
              <a:rPr lang="en-US" dirty="0" err="1" smtClean="0"/>
              <a:t>url</a:t>
            </a:r>
            <a:r>
              <a:rPr lang="en-US" dirty="0" smtClean="0"/>
              <a:t> into scoring template</a:t>
            </a:r>
            <a:endParaRPr lang="en-US"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225" y="3200232"/>
            <a:ext cx="4336747" cy="2608709"/>
          </a:xfrm>
          <a:prstGeom prst="rect">
            <a:avLst/>
          </a:prstGeom>
        </p:spPr>
      </p:pic>
      <p:sp>
        <p:nvSpPr>
          <p:cNvPr id="11" name="TextBox 10"/>
          <p:cNvSpPr txBox="1"/>
          <p:nvPr/>
        </p:nvSpPr>
        <p:spPr>
          <a:xfrm>
            <a:off x="691510" y="4008448"/>
            <a:ext cx="3561625" cy="1200329"/>
          </a:xfrm>
          <a:prstGeom prst="rect">
            <a:avLst/>
          </a:prstGeom>
          <a:solidFill>
            <a:schemeClr val="bg1"/>
          </a:solidFill>
          <a:ln>
            <a:solidFill>
              <a:srgbClr val="92D050"/>
            </a:solidFill>
          </a:ln>
        </p:spPr>
        <p:txBody>
          <a:bodyPr wrap="square" rtlCol="0">
            <a:spAutoFit/>
          </a:bodyPr>
          <a:lstStyle/>
          <a:p>
            <a:r>
              <a:rPr lang="en-US" dirty="0" smtClean="0"/>
              <a:t>“This </a:t>
            </a:r>
            <a:r>
              <a:rPr lang="en-US" dirty="0"/>
              <a:t>trait is used as placeholder for referring to image raw data stored and cross-linked with another resource</a:t>
            </a:r>
            <a:r>
              <a:rPr lang="en-US" dirty="0" smtClean="0"/>
              <a:t>.”</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529" y="2535486"/>
            <a:ext cx="2066022" cy="563843"/>
          </a:xfrm>
          <a:prstGeom prst="rect">
            <a:avLst/>
          </a:prstGeom>
        </p:spPr>
      </p:pic>
      <p:sp>
        <p:nvSpPr>
          <p:cNvPr id="13" name="Right Arrow 12"/>
          <p:cNvSpPr/>
          <p:nvPr/>
        </p:nvSpPr>
        <p:spPr>
          <a:xfrm rot="12635871">
            <a:off x="5786070" y="3852760"/>
            <a:ext cx="551165" cy="360040"/>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9541390">
            <a:off x="5116284" y="5183189"/>
            <a:ext cx="545407" cy="399912"/>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44" y="5075285"/>
            <a:ext cx="8775561" cy="690066"/>
          </a:xfrm>
          <a:prstGeom prst="rect">
            <a:avLst/>
          </a:prstGeom>
        </p:spPr>
      </p:pic>
      <p:sp>
        <p:nvSpPr>
          <p:cNvPr id="16" name="TextBox 15"/>
          <p:cNvSpPr txBox="1"/>
          <p:nvPr/>
        </p:nvSpPr>
        <p:spPr>
          <a:xfrm>
            <a:off x="405880" y="3439535"/>
            <a:ext cx="6280422" cy="1554272"/>
          </a:xfrm>
          <a:prstGeom prst="rect">
            <a:avLst/>
          </a:prstGeom>
          <a:noFill/>
        </p:spPr>
        <p:txBody>
          <a:bodyPr wrap="square" rtlCol="0">
            <a:spAutoFit/>
          </a:bodyPr>
          <a:lstStyle/>
          <a:p>
            <a:pPr algn="ctr"/>
            <a:r>
              <a:rPr lang="en-US" sz="1500" b="1" dirty="0" smtClean="0"/>
              <a:t>Default address, presented by BIP:</a:t>
            </a:r>
          </a:p>
          <a:p>
            <a:r>
              <a:rPr lang="en-US" sz="1500" dirty="0" smtClean="0">
                <a:hlinkClick r:id="rId8"/>
              </a:rPr>
              <a:t>http</a:t>
            </a:r>
            <a:r>
              <a:rPr lang="en-US" sz="1500" dirty="0">
                <a:hlinkClick r:id="rId8"/>
              </a:rPr>
              <a:t>://mirrors.cyverse.org/browse/iplant</a:t>
            </a:r>
            <a:r>
              <a:rPr lang="en-US" sz="1500" dirty="0" smtClean="0">
                <a:hlinkClick r:id="rId8"/>
              </a:rPr>
              <a:t>/</a:t>
            </a:r>
            <a:endParaRPr lang="en-US" sz="1500" dirty="0" smtClean="0"/>
          </a:p>
          <a:p>
            <a:pPr algn="ctr"/>
            <a:r>
              <a:rPr lang="en-US" sz="2000" b="1" dirty="0" smtClean="0"/>
              <a:t>+</a:t>
            </a:r>
          </a:p>
          <a:p>
            <a:pPr algn="ctr"/>
            <a:r>
              <a:rPr lang="en-US" sz="1500" b="1" dirty="0" smtClean="0"/>
              <a:t>Your specific image location</a:t>
            </a:r>
            <a:r>
              <a:rPr lang="en-US" sz="1500" b="1" dirty="0"/>
              <a:t> </a:t>
            </a:r>
            <a:r>
              <a:rPr lang="en-US" sz="1500" b="1" dirty="0" smtClean="0"/>
              <a:t>post-</a:t>
            </a:r>
            <a:r>
              <a:rPr lang="en-US" sz="1500" b="1" dirty="0" err="1" smtClean="0"/>
              <a:t>Cyerse</a:t>
            </a:r>
            <a:r>
              <a:rPr lang="en-US" sz="1500" b="1" dirty="0" smtClean="0"/>
              <a:t> publishing:</a:t>
            </a:r>
          </a:p>
          <a:p>
            <a:r>
              <a:rPr lang="en-US" sz="1500" dirty="0" smtClean="0">
                <a:hlinkClick r:id="rId9"/>
              </a:rPr>
              <a:t>home/</a:t>
            </a:r>
            <a:r>
              <a:rPr lang="en-US" sz="1500" u="sng" dirty="0" smtClean="0">
                <a:solidFill>
                  <a:srgbClr val="0033CC"/>
                </a:solidFill>
              </a:rPr>
              <a:t>shared/</a:t>
            </a:r>
            <a:r>
              <a:rPr lang="en-US" sz="1500" u="sng" dirty="0" err="1" smtClean="0">
                <a:solidFill>
                  <a:srgbClr val="0033CC"/>
                </a:solidFill>
              </a:rPr>
              <a:t>commons_repo</a:t>
            </a:r>
            <a:r>
              <a:rPr lang="en-US" sz="1500" u="sng" dirty="0" smtClean="0">
                <a:solidFill>
                  <a:srgbClr val="0033CC"/>
                </a:solidFill>
              </a:rPr>
              <a:t>/curated/Thomas_seedlingRootPhenotypingImages_2016/03-06-14_AS_00R2_RUN26_R2-T1-C1-P17-S2.JPG</a:t>
            </a:r>
          </a:p>
        </p:txBody>
      </p:sp>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18493" t="459" r="27336" b="23245"/>
          <a:stretch/>
        </p:blipFill>
        <p:spPr>
          <a:xfrm>
            <a:off x="7207368" y="3131092"/>
            <a:ext cx="1072278" cy="1893067"/>
          </a:xfrm>
          <a:prstGeom prst="rect">
            <a:avLst/>
          </a:prstGeom>
          <a:ln>
            <a:solidFill>
              <a:schemeClr val="tx1"/>
            </a:solidFill>
          </a:ln>
        </p:spPr>
      </p:pic>
    </p:spTree>
    <p:extLst>
      <p:ext uri="{BB962C8B-B14F-4D97-AF65-F5344CB8AC3E}">
        <p14:creationId xmlns:p14="http://schemas.microsoft.com/office/powerpoint/2010/main" val="145712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P spid="14" grpId="1"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Obtaining a DOI through BIP</a:t>
            </a:r>
            <a:endParaRPr lang="en-GB" dirty="0"/>
          </a:p>
        </p:txBody>
      </p:sp>
      <p:sp>
        <p:nvSpPr>
          <p:cNvPr id="4" name="Content Placeholder 3"/>
          <p:cNvSpPr>
            <a:spLocks noGrp="1"/>
          </p:cNvSpPr>
          <p:nvPr>
            <p:ph idx="10"/>
          </p:nvPr>
        </p:nvSpPr>
        <p:spPr>
          <a:xfrm>
            <a:off x="395536" y="1475655"/>
            <a:ext cx="4176464" cy="3896883"/>
          </a:xfrm>
        </p:spPr>
        <p:txBody>
          <a:bodyPr>
            <a:normAutofit/>
          </a:bodyPr>
          <a:lstStyle/>
          <a:p>
            <a:pPr marL="342900" indent="-342900">
              <a:buFont typeface="Arial" charset="0"/>
              <a:buChar char="•"/>
            </a:pPr>
            <a:r>
              <a:rPr lang="en-GB" dirty="0" smtClean="0"/>
              <a:t>Request a digital object identifier for your dataset for easy citation in your publication:</a:t>
            </a:r>
          </a:p>
          <a:p>
            <a:pPr marL="342900" indent="-342900">
              <a:buFont typeface="Arial" charset="0"/>
              <a:buChar char="•"/>
            </a:pPr>
            <a:endParaRPr lang="en-GB" dirty="0" smtClean="0"/>
          </a:p>
          <a:p>
            <a:pPr marL="342900" indent="-342900">
              <a:buFont typeface="Arial" charset="0"/>
              <a:buChar char="•"/>
            </a:pPr>
            <a:r>
              <a:rPr lang="en-GB" dirty="0" smtClean="0"/>
              <a:t>Click “Request DOI”</a:t>
            </a:r>
          </a:p>
          <a:p>
            <a:pPr marL="342900" indent="-342900">
              <a:buFont typeface="Arial" charset="0"/>
              <a:buChar char="•"/>
            </a:pPr>
            <a:r>
              <a:rPr lang="en-GB" dirty="0" smtClean="0"/>
              <a:t>Add additional metadata</a:t>
            </a:r>
          </a:p>
          <a:p>
            <a:pPr marL="342900" indent="-342900">
              <a:buFont typeface="Arial" charset="0"/>
              <a:buChar char="•"/>
            </a:pPr>
            <a:r>
              <a:rPr lang="en-GB" dirty="0" smtClean="0"/>
              <a:t>Receive DOI instantly</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556792"/>
            <a:ext cx="4160243" cy="74920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544" y="2455817"/>
            <a:ext cx="4156723" cy="293924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2120" y="2391487"/>
            <a:ext cx="2645296" cy="1885477"/>
          </a:xfrm>
          <a:prstGeom prst="rect">
            <a:avLst/>
          </a:prstGeom>
          <a:ln>
            <a:solidFill>
              <a:schemeClr val="tx1"/>
            </a:solidFill>
          </a:ln>
        </p:spPr>
      </p:pic>
      <p:sp>
        <p:nvSpPr>
          <p:cNvPr id="10" name="Right Arrow 9"/>
          <p:cNvSpPr/>
          <p:nvPr/>
        </p:nvSpPr>
        <p:spPr>
          <a:xfrm rot="1469399">
            <a:off x="7942996" y="1724541"/>
            <a:ext cx="531082" cy="375492"/>
          </a:xfrm>
          <a:prstGeom prst="rightArrow">
            <a:avLst/>
          </a:prstGeom>
          <a:solidFill>
            <a:srgbClr val="C00000"/>
          </a:solidFill>
          <a:ln>
            <a:solidFill>
              <a:srgbClr val="8F31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469399">
            <a:off x="7829907" y="4903861"/>
            <a:ext cx="531082" cy="375492"/>
          </a:xfrm>
          <a:prstGeom prst="rightArrow">
            <a:avLst/>
          </a:prstGeom>
          <a:solidFill>
            <a:srgbClr val="C00000"/>
          </a:solidFill>
          <a:ln>
            <a:solidFill>
              <a:srgbClr val="8F31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17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r>
            <a:br>
              <a:rPr lang="en-GB" dirty="0" smtClean="0"/>
            </a:br>
            <a:r>
              <a:rPr lang="en-GB" dirty="0" err="1" smtClean="0"/>
              <a:t>Automatised</a:t>
            </a:r>
            <a:r>
              <a:rPr lang="en-GB" dirty="0" smtClean="0"/>
              <a:t> population </a:t>
            </a:r>
            <a:r>
              <a:rPr lang="en-GB" dirty="0"/>
              <a:t>submission using the ruby client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9" name="Content Placeholder 3"/>
          <p:cNvSpPr txBox="1">
            <a:spLocks/>
          </p:cNvSpPr>
          <p:nvPr/>
        </p:nvSpPr>
        <p:spPr>
          <a:xfrm>
            <a:off x="405880" y="1262425"/>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mtClean="0"/>
              <a:t>The ruby script</a:t>
            </a:r>
            <a:endParaRPr lang="en-GB"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79" y="2774145"/>
            <a:ext cx="2376263" cy="1684368"/>
          </a:xfrm>
          <a:prstGeom prst="rect">
            <a:avLst/>
          </a:prstGeom>
          <a:ln>
            <a:solidFill>
              <a:schemeClr val="tx1"/>
            </a:solidFill>
          </a:ln>
        </p:spPr>
      </p:pic>
      <p:sp>
        <p:nvSpPr>
          <p:cNvPr id="5" name="TextBox 4"/>
          <p:cNvSpPr txBox="1"/>
          <p:nvPr/>
        </p:nvSpPr>
        <p:spPr>
          <a:xfrm>
            <a:off x="2715183" y="3379037"/>
            <a:ext cx="2808312" cy="369332"/>
          </a:xfrm>
          <a:prstGeom prst="rect">
            <a:avLst/>
          </a:prstGeom>
          <a:noFill/>
        </p:spPr>
        <p:txBody>
          <a:bodyPr wrap="square" rtlCol="0">
            <a:spAutoFit/>
          </a:bodyPr>
          <a:lstStyle/>
          <a:p>
            <a:r>
              <a:rPr lang="en-US" b="1" dirty="0" err="1" smtClean="0"/>
              <a:t>Population_submission.rb</a:t>
            </a:r>
            <a:endParaRPr lang="en-US" b="1" dirty="0"/>
          </a:p>
        </p:txBody>
      </p:sp>
      <p:cxnSp>
        <p:nvCxnSpPr>
          <p:cNvPr id="8" name="Straight Arrow Connector 7"/>
          <p:cNvCxnSpPr/>
          <p:nvPr/>
        </p:nvCxnSpPr>
        <p:spPr>
          <a:xfrm flipV="1">
            <a:off x="5523495" y="3031655"/>
            <a:ext cx="576064" cy="222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543749" y="3510556"/>
            <a:ext cx="627818" cy="1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491995" y="3732915"/>
            <a:ext cx="679572" cy="2254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43890" y="4042560"/>
            <a:ext cx="622920" cy="262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7020" y="2132856"/>
            <a:ext cx="2641565" cy="2861695"/>
          </a:xfrm>
          <a:prstGeom prst="rect">
            <a:avLst/>
          </a:prstGeom>
        </p:spPr>
      </p:pic>
      <p:cxnSp>
        <p:nvCxnSpPr>
          <p:cNvPr id="35" name="Straight Arrow Connector 34"/>
          <p:cNvCxnSpPr/>
          <p:nvPr/>
        </p:nvCxnSpPr>
        <p:spPr>
          <a:xfrm>
            <a:off x="2327211" y="3564356"/>
            <a:ext cx="455220" cy="73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5800" y="4533773"/>
            <a:ext cx="1645840" cy="369332"/>
          </a:xfrm>
          <a:prstGeom prst="rect">
            <a:avLst/>
          </a:prstGeom>
          <a:noFill/>
        </p:spPr>
        <p:txBody>
          <a:bodyPr wrap="square" rtlCol="0">
            <a:spAutoFit/>
          </a:bodyPr>
          <a:lstStyle/>
          <a:p>
            <a:r>
              <a:rPr lang="en-US" dirty="0" smtClean="0"/>
              <a:t>.csv -input</a:t>
            </a:r>
            <a:endParaRPr lang="en-US" dirty="0"/>
          </a:p>
        </p:txBody>
      </p:sp>
      <p:sp>
        <p:nvSpPr>
          <p:cNvPr id="39" name="TextBox 38"/>
          <p:cNvSpPr txBox="1"/>
          <p:nvPr/>
        </p:nvSpPr>
        <p:spPr>
          <a:xfrm>
            <a:off x="2411759" y="4097799"/>
            <a:ext cx="4176465" cy="1200329"/>
          </a:xfrm>
          <a:prstGeom prst="rect">
            <a:avLst/>
          </a:prstGeom>
          <a:noFill/>
        </p:spPr>
        <p:txBody>
          <a:bodyPr wrap="square" rtlCol="0">
            <a:spAutoFit/>
          </a:bodyPr>
          <a:lstStyle/>
          <a:p>
            <a:pPr marL="285750" indent="-285750">
              <a:buFont typeface="Arial" charset="0"/>
              <a:buChar char="•"/>
            </a:pPr>
            <a:r>
              <a:rPr lang="en-US" dirty="0" smtClean="0"/>
              <a:t>Reads the csv-file content</a:t>
            </a:r>
          </a:p>
          <a:p>
            <a:pPr marL="285750" indent="-285750">
              <a:buFont typeface="Arial" charset="0"/>
              <a:buChar char="•"/>
            </a:pPr>
            <a:r>
              <a:rPr lang="en-US" dirty="0" smtClean="0"/>
              <a:t>Creates records in the database and</a:t>
            </a:r>
          </a:p>
          <a:p>
            <a:pPr marL="285750" indent="-285750">
              <a:buFont typeface="Arial" charset="0"/>
              <a:buChar char="•"/>
            </a:pPr>
            <a:r>
              <a:rPr lang="en-US" dirty="0" smtClean="0"/>
              <a:t>Submits the data content to the database using the API</a:t>
            </a:r>
            <a:endParaRPr lang="en-US" dirty="0"/>
          </a:p>
        </p:txBody>
      </p:sp>
      <p:sp>
        <p:nvSpPr>
          <p:cNvPr id="40" name="TextBox 39"/>
          <p:cNvSpPr txBox="1"/>
          <p:nvPr/>
        </p:nvSpPr>
        <p:spPr>
          <a:xfrm>
            <a:off x="2679179" y="2217896"/>
            <a:ext cx="2880320" cy="646331"/>
          </a:xfrm>
          <a:prstGeom prst="rect">
            <a:avLst/>
          </a:prstGeom>
          <a:noFill/>
          <a:ln>
            <a:solidFill>
              <a:schemeClr val="tx1"/>
            </a:solidFill>
          </a:ln>
        </p:spPr>
        <p:txBody>
          <a:bodyPr wrap="square" rtlCol="0">
            <a:spAutoFit/>
          </a:bodyPr>
          <a:lstStyle/>
          <a:p>
            <a:r>
              <a:rPr lang="en-US" dirty="0" smtClean="0"/>
              <a:t>Your personal API key</a:t>
            </a:r>
          </a:p>
          <a:p>
            <a:r>
              <a:rPr lang="en-US" dirty="0" smtClean="0"/>
              <a:t>(obtain from BIP)</a:t>
            </a:r>
            <a:endParaRPr lang="en-US" dirty="0"/>
          </a:p>
        </p:txBody>
      </p:sp>
      <p:cxnSp>
        <p:nvCxnSpPr>
          <p:cNvPr id="41" name="Straight Arrow Connector 40"/>
          <p:cNvCxnSpPr/>
          <p:nvPr/>
        </p:nvCxnSpPr>
        <p:spPr>
          <a:xfrm>
            <a:off x="3661560" y="2936904"/>
            <a:ext cx="46344" cy="3687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998" y="1414989"/>
            <a:ext cx="2066022" cy="563843"/>
          </a:xfrm>
          <a:prstGeom prst="rect">
            <a:avLst/>
          </a:prstGeom>
        </p:spPr>
      </p:pic>
    </p:spTree>
    <p:extLst>
      <p:ext uri="{BB962C8B-B14F-4D97-AF65-F5344CB8AC3E}">
        <p14:creationId xmlns:p14="http://schemas.microsoft.com/office/powerpoint/2010/main" val="1147601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569" y="4663847"/>
            <a:ext cx="1370979" cy="1248606"/>
          </a:xfrm>
          <a:prstGeom prst="rect">
            <a:avLst/>
          </a:prstGeom>
          <a:ln>
            <a:solidFill>
              <a:srgbClr val="89D059"/>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383" y="4655488"/>
            <a:ext cx="1348540" cy="9273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56" y="4680291"/>
            <a:ext cx="1311464" cy="1100856"/>
          </a:xfrm>
          <a:prstGeom prst="rect">
            <a:avLst/>
          </a:prstGeom>
          <a:ln>
            <a:solidFill>
              <a:srgbClr val="92D050"/>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5920" y="4715583"/>
            <a:ext cx="1300482" cy="906945"/>
          </a:xfrm>
          <a:prstGeom prst="rect">
            <a:avLst/>
          </a:prstGeom>
          <a:ln>
            <a:solidFill>
              <a:srgbClr val="92D050"/>
            </a:solidFill>
          </a:ln>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98" y="4684158"/>
            <a:ext cx="1290310" cy="1100856"/>
          </a:xfrm>
          <a:prstGeom prst="rect">
            <a:avLst/>
          </a:prstGeom>
          <a:ln>
            <a:solidFill>
              <a:srgbClr val="92D050"/>
            </a:solidFill>
          </a:ln>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34593" t="57318" r="34244"/>
          <a:stretch/>
        </p:blipFill>
        <p:spPr>
          <a:xfrm>
            <a:off x="381409" y="2920828"/>
            <a:ext cx="1714618" cy="1582530"/>
          </a:xfrm>
          <a:prstGeom prst="rect">
            <a:avLst/>
          </a:prstGeom>
          <a:ln>
            <a:solidFill>
              <a:srgbClr val="89D059"/>
            </a:solidFill>
          </a:ln>
        </p:spPr>
      </p:pic>
      <p:sp>
        <p:nvSpPr>
          <p:cNvPr id="24" name="TextBox 23"/>
          <p:cNvSpPr txBox="1"/>
          <p:nvPr/>
        </p:nvSpPr>
        <p:spPr>
          <a:xfrm>
            <a:off x="1542672" y="4581128"/>
            <a:ext cx="1456699" cy="1431161"/>
          </a:xfrm>
          <a:prstGeom prst="rect">
            <a:avLst/>
          </a:prstGeom>
          <a:solidFill>
            <a:srgbClr val="FFFFFF">
              <a:alpha val="34902"/>
            </a:srgbClr>
          </a:solidFill>
        </p:spPr>
        <p:txBody>
          <a:bodyPr wrap="square" rtlCol="0">
            <a:spAutoFit/>
          </a:bodyPr>
          <a:lstStyle/>
          <a:p>
            <a:pPr algn="ctr"/>
            <a:endParaRPr lang="en-US" dirty="0" smtClean="0">
              <a:solidFill>
                <a:srgbClr val="3B4869"/>
              </a:solidFill>
            </a:endParaRPr>
          </a:p>
          <a:p>
            <a:pPr algn="ctr"/>
            <a:endParaRPr lang="en-US" dirty="0" smtClean="0">
              <a:solidFill>
                <a:srgbClr val="3B4869"/>
              </a:solidFill>
            </a:endParaRPr>
          </a:p>
          <a:p>
            <a:pPr algn="ctr"/>
            <a:r>
              <a:rPr lang="en-US" sz="1500" b="1" dirty="0" smtClean="0">
                <a:solidFill>
                  <a:srgbClr val="3B4869"/>
                </a:solidFill>
              </a:rPr>
              <a:t>Traits</a:t>
            </a:r>
            <a:endParaRPr lang="en-US" sz="1500"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p:txBody>
      </p:sp>
      <p:sp>
        <p:nvSpPr>
          <p:cNvPr id="25" name="TextBox 24"/>
          <p:cNvSpPr txBox="1"/>
          <p:nvPr/>
        </p:nvSpPr>
        <p:spPr>
          <a:xfrm>
            <a:off x="7119857" y="4341114"/>
            <a:ext cx="1689904" cy="1708160"/>
          </a:xfrm>
          <a:prstGeom prst="rect">
            <a:avLst/>
          </a:prstGeom>
          <a:solidFill>
            <a:srgbClr val="FFFFFF">
              <a:alpha val="34902"/>
            </a:srgbClr>
          </a:solidFill>
        </p:spPr>
        <p:txBody>
          <a:bodyPr wrap="square" rtlCol="0">
            <a:spAutoFit/>
          </a:bodyPr>
          <a:lstStyle/>
          <a:p>
            <a:pPr algn="ctr"/>
            <a:endParaRPr lang="en-US" sz="1500" dirty="0">
              <a:solidFill>
                <a:srgbClr val="3B4869"/>
              </a:solidFill>
            </a:endParaRPr>
          </a:p>
          <a:p>
            <a:pPr algn="ctr"/>
            <a:endParaRPr lang="en-US" sz="1500" dirty="0" smtClean="0">
              <a:solidFill>
                <a:srgbClr val="3B4869"/>
              </a:solidFill>
            </a:endParaRPr>
          </a:p>
          <a:p>
            <a:pPr algn="ctr"/>
            <a:endParaRPr lang="en-US" sz="1500" dirty="0" smtClean="0">
              <a:solidFill>
                <a:srgbClr val="3B4869"/>
              </a:solidFill>
            </a:endParaRPr>
          </a:p>
          <a:p>
            <a:pPr algn="ctr"/>
            <a:r>
              <a:rPr lang="en-US" sz="1500" b="1" dirty="0" smtClean="0">
                <a:solidFill>
                  <a:srgbClr val="3B4869"/>
                </a:solidFill>
              </a:rPr>
              <a:t>Provenance</a:t>
            </a:r>
          </a:p>
          <a:p>
            <a:pPr algn="ctr"/>
            <a:endParaRPr lang="en-US" sz="1500" b="1" dirty="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28" name="TextBox 27"/>
          <p:cNvSpPr txBox="1"/>
          <p:nvPr/>
        </p:nvSpPr>
        <p:spPr>
          <a:xfrm>
            <a:off x="11546" y="335222"/>
            <a:ext cx="278401" cy="446276"/>
          </a:xfrm>
          <a:prstGeom prst="rect">
            <a:avLst/>
          </a:prstGeom>
          <a:noFill/>
        </p:spPr>
        <p:txBody>
          <a:bodyPr wrap="square" rtlCol="0">
            <a:spAutoFit/>
          </a:bodyPr>
          <a:lstStyle/>
          <a:p>
            <a:r>
              <a:rPr lang="en-US" sz="2300" b="1" dirty="0" smtClean="0"/>
              <a:t>A</a:t>
            </a:r>
            <a:endParaRPr lang="en-US" sz="2300" b="1" dirty="0"/>
          </a:p>
        </p:txBody>
      </p:sp>
      <p:sp>
        <p:nvSpPr>
          <p:cNvPr id="29" name="TextBox 28"/>
          <p:cNvSpPr txBox="1"/>
          <p:nvPr/>
        </p:nvSpPr>
        <p:spPr>
          <a:xfrm>
            <a:off x="-4771" y="4917074"/>
            <a:ext cx="278401" cy="446276"/>
          </a:xfrm>
          <a:prstGeom prst="rect">
            <a:avLst/>
          </a:prstGeom>
          <a:noFill/>
        </p:spPr>
        <p:txBody>
          <a:bodyPr wrap="square" rtlCol="0">
            <a:spAutoFit/>
          </a:bodyPr>
          <a:lstStyle/>
          <a:p>
            <a:r>
              <a:rPr lang="en-US" sz="2300" b="1" dirty="0"/>
              <a:t>B</a:t>
            </a:r>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0306" y="4688972"/>
            <a:ext cx="1289716" cy="908740"/>
          </a:xfrm>
          <a:prstGeom prst="rect">
            <a:avLst/>
          </a:prstGeom>
          <a:ln>
            <a:solidFill>
              <a:srgbClr val="92D050"/>
            </a:solidFill>
          </a:ln>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2067" y="4677378"/>
            <a:ext cx="1328369" cy="762711"/>
          </a:xfrm>
          <a:prstGeom prst="rect">
            <a:avLst/>
          </a:prstGeom>
          <a:ln>
            <a:solidFill>
              <a:srgbClr val="92D050"/>
            </a:solidFill>
          </a:ln>
        </p:spPr>
      </p:pic>
      <p:sp>
        <p:nvSpPr>
          <p:cNvPr id="32" name="TextBox 31"/>
          <p:cNvSpPr txBox="1"/>
          <p:nvPr/>
        </p:nvSpPr>
        <p:spPr>
          <a:xfrm>
            <a:off x="2889816" y="4470909"/>
            <a:ext cx="1596011" cy="1477328"/>
          </a:xfrm>
          <a:prstGeom prst="rect">
            <a:avLst/>
          </a:prstGeom>
          <a:solidFill>
            <a:srgbClr val="FFFFFF">
              <a:alpha val="34902"/>
            </a:srgbClr>
          </a:solidFill>
        </p:spPr>
        <p:txBody>
          <a:bodyPr wrap="square" rtlCol="0">
            <a:spAutoFit/>
          </a:bodyPr>
          <a:lstStyle/>
          <a:p>
            <a:pPr algn="ctr"/>
            <a:endParaRPr lang="en-US" sz="1500" dirty="0">
              <a:solidFill>
                <a:srgbClr val="3B4869"/>
              </a:solidFill>
            </a:endParaRPr>
          </a:p>
          <a:p>
            <a:pPr algn="ctr"/>
            <a:endParaRPr lang="en-US" sz="1500" dirty="0">
              <a:solidFill>
                <a:srgbClr val="3B4869"/>
              </a:solidFill>
            </a:endParaRPr>
          </a:p>
          <a:p>
            <a:pPr algn="ctr"/>
            <a:r>
              <a:rPr lang="en-US" sz="1500" b="1" dirty="0" smtClean="0">
                <a:solidFill>
                  <a:srgbClr val="3B4869"/>
                </a:solidFill>
              </a:rPr>
              <a:t>Scoring</a:t>
            </a:r>
          </a:p>
          <a:p>
            <a:pPr algn="ctr"/>
            <a:r>
              <a:rPr lang="en-US" sz="1500" b="1" dirty="0" smtClean="0">
                <a:solidFill>
                  <a:srgbClr val="3B4869"/>
                </a:solidFill>
              </a:rPr>
              <a:t> </a:t>
            </a:r>
            <a:r>
              <a:rPr lang="en-US" sz="1500" b="1" dirty="0">
                <a:solidFill>
                  <a:srgbClr val="3B4869"/>
                </a:solidFill>
              </a:rPr>
              <a:t>T</a:t>
            </a:r>
            <a:r>
              <a:rPr lang="en-US" sz="1500" b="1" dirty="0" smtClean="0">
                <a:solidFill>
                  <a:srgbClr val="3B4869"/>
                </a:solidFill>
              </a:rPr>
              <a:t>emplate design</a:t>
            </a:r>
            <a:endParaRPr lang="en-US" sz="1500" dirty="0" smtClean="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33" name="TextBox 32"/>
          <p:cNvSpPr txBox="1"/>
          <p:nvPr/>
        </p:nvSpPr>
        <p:spPr>
          <a:xfrm>
            <a:off x="4449140" y="4392427"/>
            <a:ext cx="1353625" cy="1615827"/>
          </a:xfrm>
          <a:prstGeom prst="rect">
            <a:avLst/>
          </a:prstGeom>
          <a:solidFill>
            <a:srgbClr val="FFFFFF">
              <a:alpha val="34902"/>
            </a:srgbClr>
          </a:solidFill>
        </p:spPr>
        <p:txBody>
          <a:bodyPr wrap="square" rtlCol="0">
            <a:spAutoFit/>
          </a:bodyPr>
          <a:lstStyle/>
          <a:p>
            <a:pPr algn="ctr"/>
            <a:endParaRPr lang="en-US" dirty="0">
              <a:solidFill>
                <a:srgbClr val="3B4869"/>
              </a:solidFill>
            </a:endParaRPr>
          </a:p>
          <a:p>
            <a:pPr algn="ctr"/>
            <a:endParaRPr lang="en-US" dirty="0" smtClean="0">
              <a:solidFill>
                <a:srgbClr val="3B4869"/>
              </a:solidFill>
            </a:endParaRPr>
          </a:p>
          <a:p>
            <a:pPr algn="ctr"/>
            <a:r>
              <a:rPr lang="en-US" sz="1500" b="1" dirty="0" smtClean="0">
                <a:solidFill>
                  <a:srgbClr val="3B4869"/>
                </a:solidFill>
              </a:rPr>
              <a:t>Scoring</a:t>
            </a:r>
          </a:p>
          <a:p>
            <a:pPr algn="ctr"/>
            <a:r>
              <a:rPr lang="en-US" sz="1500" b="1" dirty="0" smtClean="0">
                <a:solidFill>
                  <a:srgbClr val="3B4869"/>
                </a:solidFill>
              </a:rPr>
              <a:t>Template submission</a:t>
            </a:r>
            <a:endParaRPr lang="en-US" sz="1500" b="1" dirty="0">
              <a:solidFill>
                <a:srgbClr val="3B4869"/>
              </a:solidFill>
            </a:endParaRPr>
          </a:p>
          <a:p>
            <a:pPr algn="ctr"/>
            <a:endParaRPr lang="en-US" b="1" dirty="0" smtClean="0">
              <a:solidFill>
                <a:srgbClr val="3B4869"/>
              </a:solidFill>
            </a:endParaRPr>
          </a:p>
        </p:txBody>
      </p:sp>
      <p:sp>
        <p:nvSpPr>
          <p:cNvPr id="34" name="TextBox 33"/>
          <p:cNvSpPr txBox="1"/>
          <p:nvPr/>
        </p:nvSpPr>
        <p:spPr>
          <a:xfrm>
            <a:off x="174677" y="4704696"/>
            <a:ext cx="1473752" cy="1246495"/>
          </a:xfrm>
          <a:prstGeom prst="rect">
            <a:avLst/>
          </a:prstGeom>
          <a:solidFill>
            <a:srgbClr val="FFFFFF">
              <a:alpha val="34902"/>
            </a:srgbClr>
          </a:solidFill>
        </p:spPr>
        <p:txBody>
          <a:bodyPr wrap="square" rtlCol="0">
            <a:spAutoFit/>
          </a:bodyPr>
          <a:lstStyle/>
          <a:p>
            <a:pPr algn="ctr"/>
            <a:endParaRPr lang="en-US" sz="1500" dirty="0" smtClean="0">
              <a:solidFill>
                <a:srgbClr val="3B4869"/>
              </a:solidFill>
            </a:endParaRPr>
          </a:p>
          <a:p>
            <a:pPr algn="ctr"/>
            <a:r>
              <a:rPr lang="en-US" sz="1500" b="1" dirty="0" smtClean="0">
                <a:solidFill>
                  <a:srgbClr val="3B4869"/>
                </a:solidFill>
              </a:rPr>
              <a:t>Trial Information</a:t>
            </a:r>
            <a:endParaRPr lang="en-US" sz="1500" dirty="0" smtClean="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35" name="TextBox 34"/>
          <p:cNvSpPr txBox="1"/>
          <p:nvPr/>
        </p:nvSpPr>
        <p:spPr>
          <a:xfrm>
            <a:off x="5748355" y="4332619"/>
            <a:ext cx="1425912" cy="1477328"/>
          </a:xfrm>
          <a:prstGeom prst="rect">
            <a:avLst/>
          </a:prstGeom>
          <a:solidFill>
            <a:srgbClr val="FFFFFF">
              <a:alpha val="34902"/>
            </a:srgbClr>
          </a:solidFill>
        </p:spPr>
        <p:txBody>
          <a:bodyPr wrap="square" rtlCol="0">
            <a:spAutoFit/>
          </a:bodyPr>
          <a:lstStyle/>
          <a:p>
            <a:pPr algn="ctr"/>
            <a:endParaRPr lang="en-US" sz="1500" dirty="0" smtClean="0">
              <a:solidFill>
                <a:srgbClr val="3B4869"/>
              </a:solidFill>
            </a:endParaRPr>
          </a:p>
          <a:p>
            <a:pPr algn="ctr"/>
            <a:endParaRPr lang="en-US" sz="1500" dirty="0">
              <a:solidFill>
                <a:srgbClr val="3B4869"/>
              </a:solidFill>
            </a:endParaRPr>
          </a:p>
          <a:p>
            <a:pPr algn="ctr"/>
            <a:endParaRPr lang="en-US" sz="1500" dirty="0" smtClean="0">
              <a:solidFill>
                <a:srgbClr val="3B4869"/>
              </a:solidFill>
            </a:endParaRPr>
          </a:p>
          <a:p>
            <a:pPr algn="ctr"/>
            <a:r>
              <a:rPr lang="en-US" sz="1500" b="1" dirty="0" smtClean="0">
                <a:solidFill>
                  <a:srgbClr val="3B4869"/>
                </a:solidFill>
              </a:rPr>
              <a:t>Trial Layout</a:t>
            </a:r>
            <a:endParaRPr lang="en-US" sz="1500" dirty="0" smtClean="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36" name="Right Arrow 35"/>
          <p:cNvSpPr/>
          <p:nvPr/>
        </p:nvSpPr>
        <p:spPr>
          <a:xfrm>
            <a:off x="1542672" y="5268716"/>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4342059" y="5270757"/>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2925794" y="5268716"/>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a:off x="5723238" y="5273141"/>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7119857" y="5273140"/>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436098">
            <a:off x="2200634" y="4115993"/>
            <a:ext cx="613209" cy="208030"/>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678" y="1431871"/>
            <a:ext cx="1747850" cy="1366749"/>
          </a:xfrm>
          <a:prstGeom prst="rect">
            <a:avLst/>
          </a:prstGeom>
          <a:ln>
            <a:solidFill>
              <a:srgbClr val="89D059"/>
            </a:solidFill>
          </a:ln>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33292" y="1436137"/>
            <a:ext cx="1729168" cy="1399587"/>
          </a:xfrm>
          <a:prstGeom prst="rect">
            <a:avLst/>
          </a:prstGeom>
          <a:ln>
            <a:solidFill>
              <a:srgbClr val="89D059"/>
            </a:solidFill>
          </a:ln>
        </p:spPr>
      </p:pic>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07862" y="1427470"/>
            <a:ext cx="1816145" cy="1707679"/>
          </a:xfrm>
          <a:prstGeom prst="rect">
            <a:avLst/>
          </a:prstGeom>
          <a:ln>
            <a:solidFill>
              <a:srgbClr val="89D059"/>
            </a:solidFill>
          </a:ln>
        </p:spPr>
      </p:pic>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983" y="1419934"/>
            <a:ext cx="1834940" cy="1671155"/>
          </a:xfrm>
          <a:prstGeom prst="rect">
            <a:avLst/>
          </a:prstGeom>
          <a:ln>
            <a:solidFill>
              <a:srgbClr val="89D059"/>
            </a:solidFill>
          </a:ln>
        </p:spPr>
      </p:pic>
      <p:sp>
        <p:nvSpPr>
          <p:cNvPr id="46" name="TextBox 45"/>
          <p:cNvSpPr txBox="1"/>
          <p:nvPr/>
        </p:nvSpPr>
        <p:spPr>
          <a:xfrm>
            <a:off x="89125" y="1408136"/>
            <a:ext cx="2132667" cy="2031325"/>
          </a:xfrm>
          <a:prstGeom prst="rect">
            <a:avLst/>
          </a:prstGeom>
          <a:solidFill>
            <a:srgbClr val="FFFFFF">
              <a:alpha val="34902"/>
            </a:srgbClr>
          </a:solidFill>
        </p:spPr>
        <p:txBody>
          <a:bodyPr wrap="square" rtlCol="0">
            <a:spAutoFit/>
          </a:bodyPr>
          <a:lstStyle/>
          <a:p>
            <a:pPr algn="ctr"/>
            <a:endParaRPr lang="en-US" dirty="0">
              <a:solidFill>
                <a:srgbClr val="3B4869"/>
              </a:solidFill>
            </a:endParaRPr>
          </a:p>
          <a:p>
            <a:pPr algn="ctr"/>
            <a:endParaRPr lang="en-US" dirty="0" smtClean="0">
              <a:solidFill>
                <a:srgbClr val="3B4869"/>
              </a:solidFill>
            </a:endParaRPr>
          </a:p>
          <a:p>
            <a:pPr algn="ctr"/>
            <a:r>
              <a:rPr lang="en-US" b="1" dirty="0" smtClean="0">
                <a:solidFill>
                  <a:srgbClr val="3B4869"/>
                </a:solidFill>
              </a:rPr>
              <a:t>Trial Information</a:t>
            </a: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a:solidFill>
                <a:srgbClr val="3B4869"/>
              </a:solidFill>
            </a:endParaRPr>
          </a:p>
        </p:txBody>
      </p:sp>
      <p:sp>
        <p:nvSpPr>
          <p:cNvPr id="47" name="TextBox 46"/>
          <p:cNvSpPr txBox="1"/>
          <p:nvPr/>
        </p:nvSpPr>
        <p:spPr>
          <a:xfrm>
            <a:off x="2282084" y="1439934"/>
            <a:ext cx="1971844" cy="2308324"/>
          </a:xfrm>
          <a:prstGeom prst="rect">
            <a:avLst/>
          </a:prstGeom>
          <a:solidFill>
            <a:srgbClr val="FFFFFF">
              <a:alpha val="34902"/>
            </a:srgbClr>
          </a:solidFill>
        </p:spPr>
        <p:txBody>
          <a:bodyPr wrap="square" rtlCol="0">
            <a:spAutoFit/>
          </a:bodyPr>
          <a:lstStyle/>
          <a:p>
            <a:pPr algn="ctr"/>
            <a:endParaRPr lang="en-US" dirty="0" smtClean="0">
              <a:solidFill>
                <a:srgbClr val="3B4869"/>
              </a:solidFill>
            </a:endParaRPr>
          </a:p>
          <a:p>
            <a:pPr algn="ctr"/>
            <a:endParaRPr lang="en-US" dirty="0" smtClean="0">
              <a:solidFill>
                <a:srgbClr val="3B4869"/>
              </a:solidFill>
            </a:endParaRPr>
          </a:p>
          <a:p>
            <a:pPr algn="ctr"/>
            <a:r>
              <a:rPr lang="en-US" b="1" dirty="0" smtClean="0">
                <a:solidFill>
                  <a:srgbClr val="3B4869"/>
                </a:solidFill>
              </a:rPr>
              <a:t>Traits</a:t>
            </a:r>
          </a:p>
          <a:p>
            <a:pPr algn="ctr"/>
            <a:endParaRPr lang="en-US" dirty="0" smtClean="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a:solidFill>
                <a:srgbClr val="3B4869"/>
              </a:solidFill>
            </a:endParaRPr>
          </a:p>
        </p:txBody>
      </p:sp>
      <p:sp>
        <p:nvSpPr>
          <p:cNvPr id="48" name="TextBox 47"/>
          <p:cNvSpPr txBox="1"/>
          <p:nvPr/>
        </p:nvSpPr>
        <p:spPr>
          <a:xfrm>
            <a:off x="4453900" y="1410844"/>
            <a:ext cx="2171108" cy="2031325"/>
          </a:xfrm>
          <a:prstGeom prst="rect">
            <a:avLst/>
          </a:prstGeom>
          <a:solidFill>
            <a:srgbClr val="FFFFFF">
              <a:alpha val="34902"/>
            </a:srgbClr>
          </a:solidFill>
        </p:spPr>
        <p:txBody>
          <a:bodyPr wrap="square" rtlCol="0">
            <a:spAutoFit/>
          </a:bodyPr>
          <a:lstStyle/>
          <a:p>
            <a:pPr algn="ctr"/>
            <a:endParaRPr lang="en-US" dirty="0" smtClean="0">
              <a:solidFill>
                <a:srgbClr val="3B4869"/>
              </a:solidFill>
            </a:endParaRPr>
          </a:p>
          <a:p>
            <a:pPr algn="ctr"/>
            <a:endParaRPr lang="en-US" dirty="0" smtClean="0">
              <a:solidFill>
                <a:srgbClr val="3B4869"/>
              </a:solidFill>
            </a:endParaRPr>
          </a:p>
          <a:p>
            <a:pPr algn="ctr"/>
            <a:r>
              <a:rPr lang="en-US" b="1" dirty="0" smtClean="0">
                <a:solidFill>
                  <a:srgbClr val="3B4869"/>
                </a:solidFill>
              </a:rPr>
              <a:t>Scoring submission</a:t>
            </a:r>
            <a:endParaRPr lang="en-US" dirty="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p:txBody>
      </p:sp>
      <p:sp>
        <p:nvSpPr>
          <p:cNvPr id="49" name="TextBox 48"/>
          <p:cNvSpPr txBox="1"/>
          <p:nvPr/>
        </p:nvSpPr>
        <p:spPr>
          <a:xfrm>
            <a:off x="6712070" y="981704"/>
            <a:ext cx="2036545" cy="3139321"/>
          </a:xfrm>
          <a:prstGeom prst="rect">
            <a:avLst/>
          </a:prstGeom>
          <a:solidFill>
            <a:srgbClr val="FFFFFF">
              <a:alpha val="34902"/>
            </a:srgbClr>
          </a:solidFill>
        </p:spPr>
        <p:txBody>
          <a:bodyPr wrap="square" rtlCol="0">
            <a:spAutoFit/>
          </a:bodyPr>
          <a:lstStyle/>
          <a:p>
            <a:pPr algn="ctr"/>
            <a:endParaRPr lang="en-US" dirty="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smtClean="0">
              <a:solidFill>
                <a:srgbClr val="3B4869"/>
              </a:solidFill>
            </a:endParaRPr>
          </a:p>
          <a:p>
            <a:pPr algn="ctr"/>
            <a:r>
              <a:rPr lang="en-US" b="1" dirty="0" smtClean="0">
                <a:solidFill>
                  <a:srgbClr val="3B4869"/>
                </a:solidFill>
              </a:rPr>
              <a:t>Provenance</a:t>
            </a:r>
          </a:p>
          <a:p>
            <a:pPr algn="ctr"/>
            <a:endParaRPr lang="en-US" b="1" dirty="0">
              <a:solidFill>
                <a:srgbClr val="3B4869"/>
              </a:solidFill>
            </a:endParaRPr>
          </a:p>
          <a:p>
            <a:pPr algn="ctr"/>
            <a:endParaRPr lang="en-US" b="1" dirty="0" smtClean="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a:solidFill>
                <a:srgbClr val="3B4869"/>
              </a:solidFill>
            </a:endParaRPr>
          </a:p>
        </p:txBody>
      </p:sp>
      <p:sp>
        <p:nvSpPr>
          <p:cNvPr id="53" name="Right Arrow 52"/>
          <p:cNvSpPr/>
          <p:nvPr/>
        </p:nvSpPr>
        <p:spPr>
          <a:xfrm>
            <a:off x="2169609" y="2098826"/>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p:cNvSpPr/>
          <p:nvPr/>
        </p:nvSpPr>
        <p:spPr>
          <a:xfrm>
            <a:off x="4328214" y="2158387"/>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6542692" y="2161365"/>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rot="19783565">
            <a:off x="2291239" y="3123646"/>
            <a:ext cx="613209" cy="208030"/>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Title 2"/>
          <p:cNvSpPr>
            <a:spLocks noGrp="1"/>
          </p:cNvSpPr>
          <p:nvPr>
            <p:ph type="title"/>
          </p:nvPr>
        </p:nvSpPr>
        <p:spPr/>
        <p:txBody>
          <a:bodyPr/>
          <a:lstStyle/>
          <a:p>
            <a:r>
              <a:rPr lang="en-US" dirty="0" smtClean="0"/>
              <a:t>Extended Trial submission using the wizard</a:t>
            </a:r>
            <a:endParaRPr lang="en-US" dirty="0"/>
          </a:p>
        </p:txBody>
      </p:sp>
    </p:spTree>
    <p:extLst>
      <p:ext uri="{BB962C8B-B14F-4D97-AF65-F5344CB8AC3E}">
        <p14:creationId xmlns:p14="http://schemas.microsoft.com/office/powerpoint/2010/main" val="990953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200329"/>
          </a:xfrm>
          <a:prstGeom prst="rect">
            <a:avLst/>
          </a:prstGeom>
          <a:noFill/>
        </p:spPr>
        <p:txBody>
          <a:bodyPr wrap="square" rtlCol="0">
            <a:spAutoFit/>
          </a:bodyPr>
          <a:lstStyle/>
          <a:p>
            <a:r>
              <a:rPr lang="en-US" dirty="0" smtClean="0"/>
              <a:t>Perform on-the-fly statistical analysis of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TotalTime>
  <Words>2235</Words>
  <Application>Microsoft Macintosh PowerPoint</Application>
  <PresentationFormat>On-screen Show (4:3)</PresentationFormat>
  <Paragraphs>299</Paragraphs>
  <Slides>25</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Noto Serif</vt:lpstr>
      <vt:lpstr>Roboto</vt:lpstr>
      <vt:lpstr>Arial</vt:lpstr>
      <vt:lpstr>Office Theme</vt:lpstr>
      <vt:lpstr>Data upload to the  Brassica Information Portal</vt:lpstr>
      <vt:lpstr> BIP and ontologies</vt:lpstr>
      <vt:lpstr> BIP integration with other resources</vt:lpstr>
      <vt:lpstr> Your Sequence Identifiers in the BIP</vt:lpstr>
      <vt:lpstr> Cross-linking images to the BIP</vt:lpstr>
      <vt:lpstr> Obtaining a DOI through BIP</vt:lpstr>
      <vt:lpstr> Automatised population submission using the ruby client</vt:lpstr>
      <vt:lpstr>Extended Trial submission using the wizard</vt:lpstr>
      <vt:lpstr>The Brassica Information Portal in the Research Cycle</vt:lpstr>
      <vt:lpstr>                            in the media</vt:lpstr>
      <vt:lpstr> Data upload to BIP</vt:lpstr>
      <vt:lpstr>PowerPoint Presentation</vt:lpstr>
      <vt:lpstr> Different ways to communicate with the BIP</vt:lpstr>
      <vt:lpstr>Population Submission using the ruby client </vt:lpstr>
      <vt:lpstr>PowerPoint Presentation</vt:lpstr>
      <vt:lpstr>Population Submission using the ruby client </vt:lpstr>
      <vt:lpstr>Population submission -the ruby client</vt:lpstr>
      <vt:lpstr>Population submission -the ruby client</vt:lpstr>
      <vt:lpstr>Population submission -the ruby client</vt:lpstr>
      <vt:lpstr> BIP user example</vt:lpstr>
      <vt:lpstr>PowerPoint Presentation</vt:lpstr>
      <vt:lpstr> Publication with BIP as repository</vt:lpstr>
      <vt:lpstr>User case 2) data download</vt:lpstr>
      <vt:lpstr>PowerPoint Presentation</vt:lpstr>
      <vt:lpstr>PowerPoint Presentation</vt:lpstr>
    </vt:vector>
  </TitlesOfParts>
  <Company>Microsoft</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90</cp:revision>
  <dcterms:created xsi:type="dcterms:W3CDTF">2016-07-14T08:49:53Z</dcterms:created>
  <dcterms:modified xsi:type="dcterms:W3CDTF">2016-09-05T13:19:36Z</dcterms:modified>
</cp:coreProperties>
</file>